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9" r:id="rId5"/>
    <p:sldId id="274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5/20/2019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0D2C2-A3E7-49D7-8F53-BC26C088D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5B42C-AE38-4564-8828-EBF2538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8B91F3-2F95-46BD-B487-8B021E4E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D8E5F6-33D2-42AE-8FA6-6E85338A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6B4BA6-8D0B-4FD7-96B3-621AC91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24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E8D57-84F0-4319-9C52-1F41F52C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D8C198-5589-4F46-925E-3783D623E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BB9CAC-00F7-4902-BDAF-FE47D51C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57A076-72EB-43BC-B9B6-2D9FD5F7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747A69-7BB5-4BC9-8C76-02DB7F37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880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0FDB4-824B-4288-A124-0A8168D2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F0BA3-288E-463F-8D70-13FFC1D6A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B40504-67EE-437E-B3FC-5F6CC9BB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B8B67-ABC5-4706-BA68-8CA0071D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F41EF9-2204-4402-B70B-1CCEF9C2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2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77FCB-CE05-427E-949F-755215F6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C99717-142E-408B-806E-370EA7CD4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C7CE0B-CF40-4BA6-9B4C-50698FA74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5C2D55-0B83-4CFB-924C-9361F799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1C0536-4C50-49AA-93DC-99853859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353CB2-9FC7-4A22-8994-3AEF40CF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24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10606-E39E-418A-B73E-B210E382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14341C-7B36-4F5C-BB5B-AA417A0C3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9A23EA-04A0-4116-BD56-C0B3753BD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2610FA-E370-4C74-AC16-E57F8915C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088EAE-A06F-4FB8-97FC-2475BC5A6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9DF898B-4C07-4FBA-B0D8-3FC0FC26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A4F00D-D0D4-45F5-BF4E-58135DD2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0247F8-451E-40EA-9BA1-4E3D8B8C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88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063E7-B0A0-45EF-8E42-CAA2A4FC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FE2D0F-C932-4B38-AE5D-6943FD25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8F3E-880C-43C1-869A-0003A0D5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4B0151-A873-4CE2-A3F7-9AE8BEDD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51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BC4880-A86C-4BF1-AFBC-D18F5922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EB481E-EAB6-4696-BA98-6795EC7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F9BE3B-CE3E-428D-BBA3-D3ACA24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9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7EC6-6C74-4E47-BDC2-28D68108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AA2220-A019-4AC5-A8F0-15CA2710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8BA014-80AF-4256-A0FF-4D888A1C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7774B6-C54E-421E-BAE2-2FF49B43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‹nº›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63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15D38-CEF5-4AB6-8F85-C3CBAC69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FAD67F-C80F-4F83-8048-7D4A838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DC2C78-A24A-4A8D-AD0F-C011C1DE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78270-1C39-4970-BF24-95AFC15D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6AE50E-1F4E-44BE-B4DB-02EEB7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A0F5EE-CB31-4262-AFD9-2CB34C70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449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BC198-E191-4656-990E-85EEB280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9DF932-D762-4A02-85C6-45D55FE83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2029E3-25E1-4246-A803-63AC6B92E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564437-A17F-43AF-B35F-D0612CEB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F865A3-190B-4518-9A8D-878F2BD9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D307C7-4D9C-410A-9F23-CD9A7C39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373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84AFF-6D0E-4559-9592-51B5B305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C06BFB-039E-4DFA-B32C-B3EA0BE1C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5FC18-FB66-45D9-81DA-D7C1CB81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69C2D3-CA6F-4DDD-9EE6-8F9D8E90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140005-E38C-4F92-989F-742EFA3D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388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EEECA2-13C9-4F15-A082-D3D148881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07FD37-9B87-434A-A75A-90D241009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3342E-D404-478E-83D5-0683708E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735EE1-5F18-418F-81E3-3A4E44AF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37E08-F4DB-4545-995A-961B8278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30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7" name="Imagem 7" descr="selo.jpg">
            <a:extLst>
              <a:ext uri="{FF2B5EF4-FFF2-40B4-BE49-F238E27FC236}">
                <a16:creationId xmlns:a16="http://schemas.microsoft.com/office/drawing/2014/main" id="{D714BD89-7F6B-4E02-908B-1678CA55D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5734050"/>
            <a:ext cx="11318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sultado de imagem para http://www.pom.org.br/mes-missionario-extraordinario/">
            <a:extLst>
              <a:ext uri="{FF2B5EF4-FFF2-40B4-BE49-F238E27FC236}">
                <a16:creationId xmlns:a16="http://schemas.microsoft.com/office/drawing/2014/main" id="{5C4618DA-DAE5-4F07-A8B6-08C5DCDB9A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94610"/>
            <a:ext cx="1403648" cy="9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cf 2019">
            <a:extLst>
              <a:ext uri="{FF2B5EF4-FFF2-40B4-BE49-F238E27FC236}">
                <a16:creationId xmlns:a16="http://schemas.microsoft.com/office/drawing/2014/main" id="{01225977-EE92-4FEC-8979-C1F6CB370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58" y="0"/>
            <a:ext cx="1496566" cy="93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5/20/2019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5/20/2019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5/20/2019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‹nº›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D59A5B-E243-471F-A2EE-79783F9F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364697-E5D6-4D89-A549-C405E20A5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55E88A-574C-4814-9003-14F648329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120D-7DED-46B1-AB12-F10455313245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9EEC3-EE47-4D7E-BA1D-DE28E91AC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BC092B-D67C-442A-AAF2-997E4FDBE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26C1-F033-4DDA-9BAE-DDD14485EB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15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m.org.br/mes-missionario-extraordinari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/>
              <a:t>MÊS MISSIONÁRIO EXTRAORDINÁRIO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400" dirty="0"/>
              <a:t>Batizados e enviados: a Igreja de Cristo em missão no mundo</a:t>
            </a:r>
            <a:endParaRPr lang="pt-BR" dirty="0"/>
          </a:p>
        </p:txBody>
      </p:sp>
      <p:pic>
        <p:nvPicPr>
          <p:cNvPr id="4" name="Imagem 7" descr="selo.jpg">
            <a:extLst>
              <a:ext uri="{FF2B5EF4-FFF2-40B4-BE49-F238E27FC236}">
                <a16:creationId xmlns:a16="http://schemas.microsoft.com/office/drawing/2014/main" id="{3A21383F-49FE-44C5-A8E6-605578FD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5734050"/>
            <a:ext cx="11318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3. Seis Dimensões do MME </a:t>
            </a:r>
          </a:p>
          <a:p>
            <a:pPr marL="0" indent="0">
              <a:buNone/>
            </a:pPr>
            <a:r>
              <a:rPr lang="pt-BR" b="1" dirty="0"/>
              <a:t>3.1. Encontro</a:t>
            </a:r>
            <a:br>
              <a:rPr lang="pt-BR" dirty="0"/>
            </a:br>
            <a:r>
              <a:rPr lang="pt-BR" dirty="0"/>
              <a:t>Destacar a centralidade da pessoa e missão de Jesus Cristo. A missão nasce do encontro com Jesus que dá novo horizonte a vida (</a:t>
            </a:r>
            <a:r>
              <a:rPr lang="pt-BR" dirty="0" err="1"/>
              <a:t>DAp</a:t>
            </a:r>
            <a:r>
              <a:rPr lang="pt-BR" dirty="0"/>
              <a:t> 29). O encontro com Jesus Cristo vivo em sua Igreja é pessoal: Eucaristia, Palavra de Deus, oração pessoal e comunitária.</a:t>
            </a:r>
          </a:p>
          <a:p>
            <a:pPr marL="0" indent="0">
              <a:buNone/>
            </a:pPr>
            <a:r>
              <a:rPr lang="pt-BR" b="1" dirty="0"/>
              <a:t>3.2. Testemunho e vivências</a:t>
            </a:r>
            <a:br>
              <a:rPr lang="pt-BR" dirty="0"/>
            </a:br>
            <a:r>
              <a:rPr lang="pt-BR" dirty="0"/>
              <a:t>Valorizar os padroeiros da missão, Santa Terezinha e São Francisco Xavier e o testemunho dos santos e santas, mártires da missão e confessores da fé, expressão das Igrejas dispersas em todo o mundo.</a:t>
            </a:r>
          </a:p>
        </p:txBody>
      </p:sp>
    </p:spTree>
    <p:extLst>
      <p:ext uri="{BB962C8B-B14F-4D97-AF65-F5344CB8AC3E}">
        <p14:creationId xmlns:p14="http://schemas.microsoft.com/office/powerpoint/2010/main" val="66658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b="1" dirty="0"/>
              <a:t>3. Seis Dimensões do MME </a:t>
            </a:r>
          </a:p>
          <a:p>
            <a:pPr marL="0" indent="0">
              <a:buNone/>
            </a:pPr>
            <a:r>
              <a:rPr lang="pt-BR" b="1" dirty="0"/>
              <a:t>3.3. Formativa</a:t>
            </a:r>
            <a:br>
              <a:rPr lang="pt-BR" dirty="0"/>
            </a:br>
            <a:r>
              <a:rPr lang="pt-BR" dirty="0"/>
              <a:t>Reflexão bíblica teológica sobre a identidade missionária de todo povo de Deus, a partir da temática do MME e da Carta Apostólica </a:t>
            </a:r>
            <a:r>
              <a:rPr lang="pt-BR" dirty="0" err="1"/>
              <a:t>Maximum</a:t>
            </a:r>
            <a:r>
              <a:rPr lang="pt-BR" dirty="0"/>
              <a:t> </a:t>
            </a:r>
            <a:r>
              <a:rPr lang="pt-BR" dirty="0" err="1"/>
              <a:t>Illud</a:t>
            </a:r>
            <a:r>
              <a:rPr lang="pt-BR" dirty="0"/>
              <a:t> do Papa Bento XV. Recuperar a proposta de itinerário formativo do discípulo missionário descrito no documento de Aparecida. Considerar a evolução histórica do conceito da </a:t>
            </a:r>
            <a:r>
              <a:rPr lang="pt-BR" dirty="0" err="1"/>
              <a:t>missio</a:t>
            </a:r>
            <a:r>
              <a:rPr lang="pt-BR" dirty="0"/>
              <a:t> ad gentes e elaborar fundamentação dos conceitos de missão programática e paradigmática.</a:t>
            </a:r>
          </a:p>
          <a:p>
            <a:pPr marL="0" indent="0">
              <a:buNone/>
            </a:pPr>
            <a:r>
              <a:rPr lang="pt-BR" b="1" dirty="0"/>
              <a:t>3.4. Caridade missionária</a:t>
            </a:r>
            <a:br>
              <a:rPr lang="pt-BR" dirty="0"/>
            </a:br>
            <a:r>
              <a:rPr lang="pt-BR" dirty="0"/>
              <a:t>Atenção aos povos da Amazônia legal, com suas realidades. Promover a coleta missionária e valorizar ações concretas de compromisso com os mais pobres. Promover visitas missionárias.</a:t>
            </a:r>
          </a:p>
        </p:txBody>
      </p:sp>
    </p:spTree>
    <p:extLst>
      <p:ext uri="{BB962C8B-B14F-4D97-AF65-F5344CB8AC3E}">
        <p14:creationId xmlns:p14="http://schemas.microsoft.com/office/powerpoint/2010/main" val="325684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/>
              <a:t>3. Seis Dimensões do MME </a:t>
            </a:r>
          </a:p>
          <a:p>
            <a:pPr marL="0" indent="0">
              <a:buNone/>
            </a:pPr>
            <a:r>
              <a:rPr lang="pt-BR" b="1" dirty="0"/>
              <a:t>3.5. Cooperação</a:t>
            </a:r>
            <a:br>
              <a:rPr lang="pt-BR" dirty="0"/>
            </a:br>
            <a:r>
              <a:rPr lang="pt-BR" dirty="0"/>
              <a:t>Conectar o MME com o Sínodo para Amazônia; envio ad gentes como sinal de acolhimento e fortalecimento das motivações do MME; através de um aplicativo, criar banco de dados dos missionários. Dar maior visibilidade e impulsionar os projetos Igrejas irmãs e Ad Gentes e as diversas experiências missionárias, destacando o testemunho de missionários (as) que atuam dentro e fora do Brasil.</a:t>
            </a:r>
          </a:p>
          <a:p>
            <a:pPr marL="0" indent="0">
              <a:buNone/>
            </a:pPr>
            <a:r>
              <a:rPr lang="pt-BR" b="1" dirty="0"/>
              <a:t>3.6. </a:t>
            </a:r>
            <a:r>
              <a:rPr lang="pt-BR" b="1" dirty="0" err="1"/>
              <a:t>Celebrativa</a:t>
            </a:r>
            <a:br>
              <a:rPr lang="pt-BR" dirty="0"/>
            </a:br>
            <a:r>
              <a:rPr lang="pt-BR" dirty="0"/>
              <a:t>Propostas: Abertura nacional do MME no dia 1/10/19 no santuário nacional de Aparecida e em cada Igreja Particular; valorizar o Dia Mundial Missões com a vigília que antecede no dia 19/10/19; propor aos folhetos litúrgicos a oração dos fiéis e a oração missionária; incentivar a novena e terço missionário; propor ligação com os meses temáticos (mariano, vocacional, semana da família e bíblia), valorizar a temática do MME nos retiros dos padres, dos consagrados(as) e seminaristas; inserir a temática do MME na novena dos padroeiros.</a:t>
            </a:r>
          </a:p>
        </p:txBody>
      </p:sp>
    </p:spTree>
    <p:extLst>
      <p:ext uri="{BB962C8B-B14F-4D97-AF65-F5344CB8AC3E}">
        <p14:creationId xmlns:p14="http://schemas.microsoft.com/office/powerpoint/2010/main" val="187825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Propostas para o Mês Missionário </a:t>
            </a:r>
            <a:br>
              <a:rPr lang="pt-BR" dirty="0"/>
            </a:br>
            <a:r>
              <a:rPr lang="pt-BR" b="1" dirty="0"/>
              <a:t>Extraordinário em diversos níveis</a:t>
            </a:r>
          </a:p>
          <a:p>
            <a:pPr marL="0" indent="0">
              <a:buNone/>
            </a:pPr>
            <a:r>
              <a:rPr lang="pt-BR" b="1" dirty="0"/>
              <a:t>Internacional</a:t>
            </a:r>
          </a:p>
          <a:p>
            <a:pPr marL="0" indent="0">
              <a:buNone/>
            </a:pPr>
            <a:r>
              <a:rPr lang="pt-BR" b="1" dirty="0"/>
              <a:t>Americano (</a:t>
            </a:r>
            <a:r>
              <a:rPr lang="pt-BR" dirty="0"/>
              <a:t>POM com os bispos referenciais da missão, dos 23 países das Américas)</a:t>
            </a:r>
          </a:p>
          <a:p>
            <a:pPr marL="0" indent="0">
              <a:buNone/>
            </a:pPr>
            <a:r>
              <a:rPr lang="pt-BR" b="1" dirty="0"/>
              <a:t>Nacional</a:t>
            </a:r>
          </a:p>
          <a:p>
            <a:pPr marL="0" indent="0">
              <a:buNone/>
            </a:pPr>
            <a:r>
              <a:rPr lang="pt-BR" b="1" dirty="0"/>
              <a:t>Regional</a:t>
            </a:r>
          </a:p>
          <a:p>
            <a:pPr marL="0" indent="0">
              <a:buNone/>
            </a:pPr>
            <a:r>
              <a:rPr lang="pt-BR" b="1" dirty="0"/>
              <a:t>Diocesano</a:t>
            </a:r>
          </a:p>
          <a:p>
            <a:pPr marL="0" indent="0">
              <a:buNone/>
            </a:pPr>
            <a:r>
              <a:rPr lang="pt-BR" b="1" dirty="0"/>
              <a:t>Paroquial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981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/>
              <a:t>Propostas para o Mês Missionário (</a:t>
            </a:r>
            <a:r>
              <a:rPr lang="pt-BR" b="1" dirty="0">
                <a:solidFill>
                  <a:srgbClr val="0070C0"/>
                </a:solidFill>
              </a:rPr>
              <a:t>Inserir</a:t>
            </a:r>
            <a:r>
              <a:rPr lang="pt-BR" b="1" dirty="0"/>
              <a:t>)</a:t>
            </a:r>
            <a:br>
              <a:rPr lang="pt-BR" dirty="0"/>
            </a:br>
            <a:r>
              <a:rPr lang="pt-BR" b="1" dirty="0"/>
              <a:t>1. Ministérios Ordenados e Vida consagrada: bispos, presbíteros, diáconos, religiosos (as) e leigos(as) consagrados</a:t>
            </a:r>
          </a:p>
          <a:p>
            <a:pPr marL="0" indent="0">
              <a:buNone/>
            </a:pPr>
            <a:r>
              <a:rPr lang="pt-BR" b="1" dirty="0"/>
              <a:t>2. Laicato</a:t>
            </a:r>
            <a:br>
              <a:rPr lang="pt-BR" dirty="0"/>
            </a:br>
            <a:r>
              <a:rPr lang="pt-BR" dirty="0"/>
              <a:t>• Assumir através do CNLB a motivação do MME.</a:t>
            </a:r>
            <a:br>
              <a:rPr lang="pt-BR" dirty="0"/>
            </a:br>
            <a:r>
              <a:rPr lang="pt-BR" dirty="0"/>
              <a:t>• Tornar conhecidas as Cartas do Papa Francisco e da Congregação para Evangelização dos Povos.</a:t>
            </a:r>
            <a:br>
              <a:rPr lang="pt-BR" dirty="0"/>
            </a:br>
            <a:r>
              <a:rPr lang="pt-BR" dirty="0"/>
              <a:t>• Motivar os movimentos, novas comunidades e associações laicais para um maior impulso missionário.</a:t>
            </a:r>
            <a:br>
              <a:rPr lang="pt-BR" dirty="0"/>
            </a:br>
            <a:r>
              <a:rPr lang="pt-BR" dirty="0"/>
              <a:t>• Divulgar o MME no site do Laicato.</a:t>
            </a:r>
          </a:p>
        </p:txBody>
      </p:sp>
    </p:spTree>
    <p:extLst>
      <p:ext uri="{BB962C8B-B14F-4D97-AF65-F5344CB8AC3E}">
        <p14:creationId xmlns:p14="http://schemas.microsoft.com/office/powerpoint/2010/main" val="135391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Propostas para o Mês Missionário (</a:t>
            </a:r>
            <a:r>
              <a:rPr lang="pt-BR" b="1" dirty="0">
                <a:solidFill>
                  <a:srgbClr val="0070C0"/>
                </a:solidFill>
              </a:rPr>
              <a:t>Inserir</a:t>
            </a:r>
            <a:r>
              <a:rPr lang="pt-BR" b="1" dirty="0"/>
              <a:t>)</a:t>
            </a:r>
            <a:br>
              <a:rPr lang="pt-BR" dirty="0"/>
            </a:br>
            <a:r>
              <a:rPr lang="pt-BR" b="1" dirty="0"/>
              <a:t>3. Missionária</a:t>
            </a:r>
          </a:p>
          <a:p>
            <a:pPr marL="0" indent="0">
              <a:buNone/>
            </a:pPr>
            <a:r>
              <a:rPr lang="pt-BR" b="1" dirty="0"/>
              <a:t>4. Animação Bíblico-Catequética</a:t>
            </a:r>
          </a:p>
          <a:p>
            <a:pPr marL="0" indent="0">
              <a:buNone/>
            </a:pPr>
            <a:r>
              <a:rPr lang="pt-BR" b="1" dirty="0"/>
              <a:t>5. Doutrina da Fé</a:t>
            </a:r>
          </a:p>
          <a:p>
            <a:pPr marL="0" indent="0">
              <a:buNone/>
            </a:pPr>
            <a:r>
              <a:rPr lang="pt-BR" b="1" dirty="0"/>
              <a:t>6. Liturgia e música</a:t>
            </a:r>
          </a:p>
          <a:p>
            <a:pPr marL="0" indent="0">
              <a:buNone/>
            </a:pPr>
            <a:r>
              <a:rPr lang="pt-BR" b="1" dirty="0"/>
              <a:t>7. Ecumenismo e Diálogo Inter-Religioso</a:t>
            </a:r>
          </a:p>
          <a:p>
            <a:pPr marL="0" indent="0">
              <a:buNone/>
            </a:pPr>
            <a:r>
              <a:rPr lang="pt-BR" b="1" dirty="0"/>
              <a:t>8. Ação </a:t>
            </a:r>
            <a:r>
              <a:rPr lang="pt-BR" b="1" dirty="0" err="1"/>
              <a:t>Sócio-transformadora</a:t>
            </a:r>
            <a:endParaRPr lang="pt-BR" b="1" dirty="0"/>
          </a:p>
          <a:p>
            <a:pPr marL="0" indent="0">
              <a:buNone/>
            </a:pPr>
            <a:r>
              <a:rPr lang="pt-BR" dirty="0"/>
              <a:t>• Promover ações concretas de caridade missionária.</a:t>
            </a:r>
            <a:br>
              <a:rPr lang="pt-BR" dirty="0"/>
            </a:br>
            <a:r>
              <a:rPr lang="pt-BR" dirty="0"/>
              <a:t>• Inserir a temática do MME na Semana Social, Gritos dos Excluídos, nos encontros das pastorais sociais, etc.</a:t>
            </a:r>
          </a:p>
        </p:txBody>
      </p:sp>
    </p:spTree>
    <p:extLst>
      <p:ext uri="{BB962C8B-B14F-4D97-AF65-F5344CB8AC3E}">
        <p14:creationId xmlns:p14="http://schemas.microsoft.com/office/powerpoint/2010/main" val="86614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Propostas para o Mês Missionário (</a:t>
            </a:r>
            <a:r>
              <a:rPr lang="pt-BR" b="1" dirty="0">
                <a:solidFill>
                  <a:srgbClr val="0070C0"/>
                </a:solidFill>
              </a:rPr>
              <a:t>Inserir</a:t>
            </a:r>
            <a:r>
              <a:rPr lang="pt-BR" b="1" dirty="0"/>
              <a:t>)</a:t>
            </a:r>
            <a:br>
              <a:rPr lang="pt-BR" dirty="0"/>
            </a:br>
            <a:r>
              <a:rPr lang="pt-BR" b="1" dirty="0"/>
              <a:t>9. Cultura e Educação</a:t>
            </a:r>
          </a:p>
          <a:p>
            <a:pPr marL="0" indent="0">
              <a:buNone/>
            </a:pPr>
            <a:r>
              <a:rPr lang="pt-BR" b="1" dirty="0"/>
              <a:t>10. Vida e Família</a:t>
            </a:r>
          </a:p>
          <a:p>
            <a:pPr marL="0" indent="0">
              <a:buNone/>
            </a:pPr>
            <a:r>
              <a:rPr lang="pt-BR" b="1" dirty="0"/>
              <a:t>11. Juventude</a:t>
            </a:r>
          </a:p>
          <a:p>
            <a:pPr marL="0" indent="0">
              <a:buNone/>
            </a:pPr>
            <a:r>
              <a:rPr lang="pt-BR" b="1" dirty="0"/>
              <a:t>12. Comunicação</a:t>
            </a:r>
          </a:p>
          <a:p>
            <a:pPr marL="0" indent="0">
              <a:buNone/>
            </a:pPr>
            <a:r>
              <a:rPr lang="pt-BR" b="1" dirty="0"/>
              <a:t>13. Comissão especial para Amazônia</a:t>
            </a:r>
            <a:br>
              <a:rPr lang="pt-BR" dirty="0"/>
            </a:br>
            <a:r>
              <a:rPr lang="pt-BR" dirty="0"/>
              <a:t>• Conectar o Sínodo para </a:t>
            </a:r>
            <a:r>
              <a:rPr lang="pt-BR" dirty="0" err="1"/>
              <a:t>Pan-Amazônia</a:t>
            </a:r>
            <a:r>
              <a:rPr lang="pt-BR" dirty="0"/>
              <a:t> com o projeto do MME.</a:t>
            </a:r>
          </a:p>
          <a:p>
            <a:pPr marL="0" indent="0">
              <a:buNone/>
            </a:pPr>
            <a:r>
              <a:rPr lang="pt-BR" b="1" dirty="0"/>
              <a:t>14. Bispos eméritos</a:t>
            </a:r>
          </a:p>
          <a:p>
            <a:pPr marL="0" indent="0">
              <a:buNone/>
            </a:pPr>
            <a:r>
              <a:rPr lang="pt-BR" b="1" dirty="0"/>
              <a:t>15. Edições CNBB</a:t>
            </a:r>
            <a:br>
              <a:rPr lang="pt-BR" dirty="0"/>
            </a:br>
            <a:r>
              <a:rPr lang="pt-BR" dirty="0"/>
              <a:t>• Dedicar um número da revista Bote Fé à temática do MME; um outro número, à missão ad gentes; um terceiro número, ao Projeto Igrejas Irmãs.</a:t>
            </a:r>
            <a:br>
              <a:rPr lang="pt-BR" dirty="0"/>
            </a:br>
            <a:r>
              <a:rPr lang="pt-BR" dirty="0"/>
              <a:t>• Abordar a temática do MME nos Roteiros Homiléticos da CNBB.</a:t>
            </a:r>
          </a:p>
        </p:txBody>
      </p:sp>
    </p:spTree>
    <p:extLst>
      <p:ext uri="{BB962C8B-B14F-4D97-AF65-F5344CB8AC3E}">
        <p14:creationId xmlns:p14="http://schemas.microsoft.com/office/powerpoint/2010/main" val="172381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Elaboração de um texto base </a:t>
            </a:r>
            <a:r>
              <a:rPr lang="pt-BR" dirty="0"/>
              <a:t>(publicado pelas edições CNBB) a partir do Guia outubro 2019 da CEP (Congregação para Evangelização dos Povos) e da reflexão teológica.</a:t>
            </a:r>
          </a:p>
          <a:p>
            <a:pPr marL="0" indent="0">
              <a:buNone/>
            </a:pPr>
            <a:r>
              <a:rPr lang="pt-BR" b="1" dirty="0"/>
              <a:t>2. Indicação Geral para o gesto concreto – outubro 2019</a:t>
            </a:r>
            <a:br>
              <a:rPr lang="pt-BR" dirty="0"/>
            </a:br>
            <a:r>
              <a:rPr lang="pt-BR" dirty="0"/>
              <a:t>Ter como inspiração as três formas de Cooperação Missionária: oração, oferta e saída missionária. No final de semana (19 e 20/10/19) do Dia Mundial da Missões conectar estas três formas de cooperar com a missão de Deus. Realizar na paróquia visitas missionárias, uma vigília no sábado à noite e incentivar a coleta no final de semana. </a:t>
            </a:r>
          </a:p>
        </p:txBody>
      </p:sp>
    </p:spTree>
    <p:extLst>
      <p:ext uri="{BB962C8B-B14F-4D97-AF65-F5344CB8AC3E}">
        <p14:creationId xmlns:p14="http://schemas.microsoft.com/office/powerpoint/2010/main" val="316263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3. Proposta de temas para a novena dos padroeiros:</a:t>
            </a:r>
            <a:br>
              <a:rPr lang="pt-BR" dirty="0"/>
            </a:br>
            <a:r>
              <a:rPr lang="pt-BR" dirty="0"/>
              <a:t>Tema geral: Batizados e enviados: a Igreja de Cristo em missão no mundo.</a:t>
            </a:r>
            <a:br>
              <a:rPr lang="pt-BR" dirty="0"/>
            </a:br>
            <a:r>
              <a:rPr lang="pt-BR" dirty="0"/>
              <a:t>3.1. O encontro com Jesus Cristo.</a:t>
            </a:r>
            <a:br>
              <a:rPr lang="pt-BR" dirty="0"/>
            </a:br>
            <a:r>
              <a:rPr lang="pt-BR" dirty="0"/>
              <a:t>3.2. Batizados e enviados.</a:t>
            </a:r>
            <a:br>
              <a:rPr lang="pt-BR" dirty="0"/>
            </a:br>
            <a:r>
              <a:rPr lang="pt-BR" dirty="0"/>
              <a:t>3.3. Missão, identidade da Igreja (focar no testemunho do padroeiro da comunidade).</a:t>
            </a:r>
            <a:br>
              <a:rPr lang="pt-BR" dirty="0"/>
            </a:br>
            <a:r>
              <a:rPr lang="pt-BR" dirty="0"/>
              <a:t>3.4. Missão além-fronteiras.</a:t>
            </a:r>
            <a:br>
              <a:rPr lang="pt-BR" dirty="0"/>
            </a:br>
            <a:r>
              <a:rPr lang="pt-BR" dirty="0"/>
              <a:t>3.5. Testemunhas da missão.</a:t>
            </a:r>
            <a:br>
              <a:rPr lang="pt-BR" dirty="0"/>
            </a:br>
            <a:r>
              <a:rPr lang="pt-BR" dirty="0"/>
              <a:t>3.6. Caridade, fonte e expressão da missão.</a:t>
            </a:r>
            <a:br>
              <a:rPr lang="pt-BR" dirty="0"/>
            </a:br>
            <a:r>
              <a:rPr lang="pt-BR" dirty="0"/>
              <a:t>3.7. Formação de discípulos missionários.</a:t>
            </a:r>
            <a:br>
              <a:rPr lang="pt-BR" dirty="0"/>
            </a:br>
            <a:r>
              <a:rPr lang="pt-BR" dirty="0"/>
              <a:t>3.8. Missão e o bem comum com atenção as Políticas Públicas.</a:t>
            </a:r>
            <a:br>
              <a:rPr lang="pt-BR" dirty="0"/>
            </a:br>
            <a:r>
              <a:rPr lang="pt-BR" dirty="0"/>
              <a:t>3.9. Missão e sínodo da Amazônia.</a:t>
            </a:r>
          </a:p>
        </p:txBody>
      </p:sp>
    </p:spTree>
    <p:extLst>
      <p:ext uri="{BB962C8B-B14F-4D97-AF65-F5344CB8AC3E}">
        <p14:creationId xmlns:p14="http://schemas.microsoft.com/office/powerpoint/2010/main" val="269399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00C96-F705-4BF3-8DBA-741E58F0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Guia para o Mês Missionário Extraordinário</a:t>
            </a:r>
          </a:p>
        </p:txBody>
      </p:sp>
      <p:pic>
        <p:nvPicPr>
          <p:cNvPr id="5" name="Espaço Reservado para Conteúdo 4" descr="Uma imagem contendo texto, livro&#10;&#10;Descrição gerada automaticamente">
            <a:extLst>
              <a:ext uri="{FF2B5EF4-FFF2-40B4-BE49-F238E27FC236}">
                <a16:creationId xmlns:a16="http://schemas.microsoft.com/office/drawing/2014/main" id="{362E43CE-47D6-4549-8234-AEBA21450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50" y="1609725"/>
            <a:ext cx="3272900" cy="4846638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EE54166-D9D7-47BD-A507-ACEAF6035327}"/>
              </a:ext>
            </a:extLst>
          </p:cNvPr>
          <p:cNvSpPr/>
          <p:nvPr/>
        </p:nvSpPr>
        <p:spPr>
          <a:xfrm>
            <a:off x="1691680" y="6454646"/>
            <a:ext cx="4860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http://www.pom.org.br/mes-missionario-extraordinario/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4411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3EE08A9-1F36-4734-A33F-7C11A2D7B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ADD62-8F4D-4B7B-84BA-B315C3DD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0" dirty="0"/>
              <a:t>Papa Francisco proclamou outubro de 2019  Mês Missionário Extraordinário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85C347-2F7A-4F81-85E5-0A1B2F00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Objetivo: </a:t>
            </a:r>
          </a:p>
          <a:p>
            <a:r>
              <a:rPr lang="pt-BR" dirty="0"/>
              <a:t>“despertar em medida maior a consciência da </a:t>
            </a:r>
            <a:r>
              <a:rPr lang="pt-BR" i="1" dirty="0" err="1"/>
              <a:t>missio</a:t>
            </a:r>
            <a:r>
              <a:rPr lang="pt-BR" i="1" dirty="0"/>
              <a:t> ad gentes</a:t>
            </a:r>
            <a:r>
              <a:rPr lang="pt-BR" dirty="0"/>
              <a:t> e retomar com novo impulso a transformação missionária da vida e da pastoral”. </a:t>
            </a:r>
          </a:p>
          <a:p>
            <a:r>
              <a:rPr lang="pt-BR" sz="2400" dirty="0"/>
              <a:t>Trata-se de acontecimento eclesial de grande importância que abrange todas as Conferências Episcopais, os membros dos institutos de vida consagrada, as sociedades da vida apostólica, as associações e movimentos eclesiais.</a:t>
            </a:r>
          </a:p>
        </p:txBody>
      </p:sp>
      <p:pic>
        <p:nvPicPr>
          <p:cNvPr id="5" name="Picture 2" descr="Resultado de imagem para http://www.pom.org.br/mes-missionario-extraordinario/">
            <a:extLst>
              <a:ext uri="{FF2B5EF4-FFF2-40B4-BE49-F238E27FC236}">
                <a16:creationId xmlns:a16="http://schemas.microsoft.com/office/drawing/2014/main" id="{0F6E4089-2DA8-4047-AE2E-EADD5F5D5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94610"/>
            <a:ext cx="1403648" cy="9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7" descr="selo.jpg">
            <a:extLst>
              <a:ext uri="{FF2B5EF4-FFF2-40B4-BE49-F238E27FC236}">
                <a16:creationId xmlns:a16="http://schemas.microsoft.com/office/drawing/2014/main" id="{AD8C475A-3C6C-476A-9B33-F7A51F7A3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5734050"/>
            <a:ext cx="11318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0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3EBE6-57EF-469B-BD9D-DE480047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 em grupo 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BEAEB-0527-47A9-B237-1177FB24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Fraternidade e Políticas Públicas </a:t>
            </a:r>
          </a:p>
          <a:p>
            <a:r>
              <a:rPr lang="pt-BR" dirty="0"/>
              <a:t>Igreja em Saída  (MME)</a:t>
            </a:r>
          </a:p>
          <a:p>
            <a:r>
              <a:rPr lang="pt-BR" dirty="0"/>
              <a:t>Metodologia</a:t>
            </a:r>
          </a:p>
          <a:p>
            <a:pPr marL="292608" lvl="1" indent="0">
              <a:buNone/>
            </a:pPr>
            <a:r>
              <a:rPr lang="pt-BR" dirty="0"/>
              <a:t>Definir grupo e tema 1º semestre</a:t>
            </a:r>
          </a:p>
          <a:p>
            <a:pPr lvl="1"/>
            <a:r>
              <a:rPr lang="pt-BR" dirty="0"/>
              <a:t>Ver 		Agosto</a:t>
            </a:r>
          </a:p>
          <a:p>
            <a:pPr lvl="1"/>
            <a:r>
              <a:rPr lang="pt-BR" dirty="0"/>
              <a:t>Julgar 		Setembro</a:t>
            </a:r>
          </a:p>
          <a:p>
            <a:pPr lvl="1"/>
            <a:r>
              <a:rPr lang="pt-BR" dirty="0"/>
              <a:t>Agir 		Outubro</a:t>
            </a:r>
          </a:p>
          <a:p>
            <a:pPr lvl="1"/>
            <a:r>
              <a:rPr lang="pt-BR" dirty="0"/>
              <a:t>Apresentação 	Novembro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62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59171-299A-446E-AAC5-E955F3D2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Logo do Mês Missionário Extraordinário (MME)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C845CB2-6AAF-44AF-838C-D116B1EF8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4E565D"/>
                </a:solidFill>
                <a:latin typeface="Open Sans"/>
              </a:rPr>
              <a:t>O símbolo é sempre uma ponte que une o visível ao invisível e os transporta um no outro (P. </a:t>
            </a:r>
            <a:r>
              <a:rPr lang="pt-BR" altLang="pt-BR" sz="1600" dirty="0" err="1">
                <a:solidFill>
                  <a:srgbClr val="4E565D"/>
                </a:solidFill>
                <a:latin typeface="Open Sans"/>
              </a:rPr>
              <a:t>Evdokimov</a:t>
            </a:r>
            <a:r>
              <a:rPr lang="pt-BR" altLang="pt-BR" sz="1600" dirty="0">
                <a:solidFill>
                  <a:srgbClr val="4E565D"/>
                </a:solidFill>
                <a:latin typeface="Open Sans"/>
              </a:rPr>
              <a:t>).</a:t>
            </a:r>
            <a:endParaRPr lang="pt-BR" altLang="pt-BR" sz="5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4E565D"/>
                </a:solidFill>
                <a:latin typeface="Open Sans"/>
              </a:rPr>
              <a:t>O logo mostra uma cruz missionária cujas cores tradicionais lembram os cinco continentes. A cruz acolhe o mundo e favorece o encontro entre os povos, a comunicação entre as pessoas e com a Igreja universal, como se fosse um link, criando laços reais entre os povos.</a:t>
            </a:r>
            <a:endParaRPr lang="pt-BR" altLang="pt-BR" sz="5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4E565D"/>
                </a:solidFill>
                <a:latin typeface="Open Sans"/>
              </a:rPr>
              <a:t>A cruz é o instrumento e o sinal eficaz da comunhão entre Deus e os homens para a universalidade da nossa missão.</a:t>
            </a:r>
            <a:endParaRPr lang="pt-BR" altLang="pt-BR" sz="5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4E565D"/>
                </a:solidFill>
                <a:latin typeface="Open Sans"/>
              </a:rPr>
              <a:t>O mundo é transparente. Isso significa que nossa ação de evangelização não tem barreiras nem fronteiras. É o fruto do Espírito Santo. A cruz abraça todos os homens e mulheres deste mundo e, precisamente graças a ela, estamos unidos, conectados e abertos à comunhão.</a:t>
            </a:r>
            <a:endParaRPr lang="pt-BR" altLang="pt-BR" sz="5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4E565D"/>
                </a:solidFill>
                <a:latin typeface="Open Sans"/>
              </a:rPr>
              <a:t>Nossa solidariedade é universal; de fato, o mundo transfigurado no Espírito supera as distâncias e abre o olhar da nossa mente e do nosso coração. É o amor de Jesus que não conhece limites e fronteiras.</a:t>
            </a:r>
            <a:endParaRPr lang="pt-BR" altLang="pt-BR" sz="5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4E565D"/>
                </a:solidFill>
                <a:latin typeface="Open Sans"/>
              </a:rPr>
              <a:t>As palavras BATIZADOS E ENVIADOS, que acompanham a imagem, indicam os dois elementos característicos e inalienáveis de todo cristão: o batismo e o anúncio. Da cruz brota o batismo para a salvação do mundo para o qual somos enviados para anunciar o Evangelho de Jesus.</a:t>
            </a:r>
            <a:endParaRPr lang="pt-BR" altLang="pt-BR" sz="500" dirty="0"/>
          </a:p>
          <a:p>
            <a:pPr>
              <a:buFont typeface="Arial" panose="020B0604020202020204" pitchFamily="34" charset="0"/>
              <a:buChar char="•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5776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59171-299A-446E-AAC5-E955F3D2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Logo do Mês Missionário Extraordinário (MME)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C845CB2-6AAF-44AF-838C-D116B1EF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40"/>
            <a:ext cx="7239000" cy="4846320"/>
          </a:xfrm>
        </p:spPr>
        <p:txBody>
          <a:bodyPr>
            <a:normAutofit fontScale="550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As cores da cruz são aquelas tradicionalmente atribuídas aos cinco continentes: vermelho para a América, verde para a África, branco para a Europa, amarelo para a Ásia e azul para a Oceania. Cada cor tem um significado simbólico que torna possível a conexão entre os continentes através dos povos, na comunhão de Deus com a humanidade.</a:t>
            </a:r>
            <a:endParaRPr lang="pt-BR" altLang="pt-BR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O </a:t>
            </a:r>
            <a:r>
              <a:rPr lang="pt-BR" altLang="pt-BR" sz="2800" dirty="0">
                <a:solidFill>
                  <a:srgbClr val="FF0000"/>
                </a:solidFill>
                <a:latin typeface="Open Sans"/>
              </a:rPr>
              <a:t>vermelho</a:t>
            </a: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 recorda o sangue dos mártires do continente americano, sementes para uma nova vida na fé cristã. É a cor da paixão dos missionários que, tendo chegado a um novo país, estão interessados na salvação do povo. Ainda hoje é um sinal da paixão daqueles que permanecem fiéis ao Evangelho. O vermelho lembra a terra e tudo o que é terrestre. É uma cor viva e comunicativa.</a:t>
            </a:r>
            <a:endParaRPr lang="pt-BR" altLang="pt-BR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O </a:t>
            </a:r>
            <a:r>
              <a:rPr lang="pt-BR" altLang="pt-BR" sz="2800" dirty="0">
                <a:solidFill>
                  <a:srgbClr val="00B050"/>
                </a:solidFill>
                <a:latin typeface="Open Sans"/>
              </a:rPr>
              <a:t>verde</a:t>
            </a: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 é a cor da vida, da natureza, da vegetação. Simboliza crescimento, fertilidade, juventude e vitalidade. Verde é a cor que harmoniza o todo. O continente africano é chamado a essa harmonia mesmo no meio do deserto e do sofrimento. É a cor da esperança, uma das três virtudes teológicas.</a:t>
            </a:r>
            <a:endParaRPr lang="pt-BR" altLang="pt-BR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O </a:t>
            </a:r>
            <a:r>
              <a:rPr lang="pt-BR" altLang="pt-BR" sz="2800" dirty="0">
                <a:latin typeface="Open Sans"/>
              </a:rPr>
              <a:t>branco</a:t>
            </a: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 é símbolo da alegria, o começo de uma nova vida em Cristo. É o desafio para uma Europa antiga, chamada a </a:t>
            </a:r>
            <a:r>
              <a:rPr lang="pt-BR" altLang="pt-BR" sz="2800" dirty="0" err="1">
                <a:solidFill>
                  <a:srgbClr val="4E565D"/>
                </a:solidFill>
                <a:latin typeface="Open Sans"/>
              </a:rPr>
              <a:t>reapropriar-se</a:t>
            </a: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 da força evangelizadora que a gerou, graças a tantas Igrejas.</a:t>
            </a:r>
            <a:endParaRPr lang="pt-BR" altLang="pt-BR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O </a:t>
            </a:r>
            <a:r>
              <a:rPr lang="pt-BR" altLang="pt-BR" sz="2800" dirty="0">
                <a:solidFill>
                  <a:srgbClr val="FFC000"/>
                </a:solidFill>
                <a:latin typeface="Open Sans"/>
              </a:rPr>
              <a:t>amarelo</a:t>
            </a: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 é cor de luz, que se alimenta de luz invocando a verdadeira Luz. A Ásia é o continente onde nasceu Jesus, o Filho de Deus, nosso Sol, que se surge do alto.</a:t>
            </a:r>
            <a:endParaRPr lang="pt-BR" altLang="pt-BR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O </a:t>
            </a:r>
            <a:r>
              <a:rPr lang="pt-BR" altLang="pt-BR" sz="2800" dirty="0">
                <a:solidFill>
                  <a:srgbClr val="0070C0"/>
                </a:solidFill>
                <a:latin typeface="Open Sans"/>
              </a:rPr>
              <a:t>azul</a:t>
            </a:r>
            <a:r>
              <a:rPr lang="pt-BR" altLang="pt-BR" sz="2800" dirty="0">
                <a:solidFill>
                  <a:srgbClr val="4E565D"/>
                </a:solidFill>
                <a:latin typeface="Open Sans"/>
              </a:rPr>
              <a:t> é a cor da Oceania, formada por inúmeras ilhas espalhadas pelo oceano. É a cor que mais se aproxima do invisível, recorda a vida divina, lembra o mistério e nos convida à transcendência em relação a tudo o que é terreno e sensível. É a cor da água da vida que mata a sede e nos restaura ao longo do caminho para Deus; é a cor do nosso céu que é o sinal da morada de Deus conosco.</a:t>
            </a:r>
            <a:endParaRPr lang="pt-BR" altLang="pt-BR" sz="4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21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Cruz </a:t>
            </a:r>
            <a:r>
              <a:rPr lang="en-US" dirty="0" err="1"/>
              <a:t>Missionária</a:t>
            </a:r>
            <a:endParaRPr lang="pt-BR" dirty="0"/>
          </a:p>
        </p:txBody>
      </p:sp>
      <p:pic>
        <p:nvPicPr>
          <p:cNvPr id="7" name="Espaço Reservado para Conteúdo 6" descr="Uma imagem contendo objeto&#10;&#10;Descrição gerada automaticamente">
            <a:extLst>
              <a:ext uri="{FF2B5EF4-FFF2-40B4-BE49-F238E27FC236}">
                <a16:creationId xmlns:a16="http://schemas.microsoft.com/office/drawing/2014/main" id="{2B3D45E5-71FA-47FC-80B3-1FEA3CB56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8466"/>
            <a:ext cx="2972106" cy="3812701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493339-758E-4344-9D92-8F311B6F90AE}"/>
              </a:ext>
            </a:extLst>
          </p:cNvPr>
          <p:cNvSpPr txBox="1"/>
          <p:nvPr/>
        </p:nvSpPr>
        <p:spPr>
          <a:xfrm>
            <a:off x="179512" y="1478077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Recorda a Páscoa de Jesus que ilumina nossa vida e missão.</a:t>
            </a:r>
          </a:p>
          <a:p>
            <a:r>
              <a:rPr lang="pt-BR" dirty="0"/>
              <a:t>1. A </a:t>
            </a:r>
            <a:r>
              <a:rPr lang="pt-BR" b="1" dirty="0"/>
              <a:t>haste</a:t>
            </a:r>
            <a:r>
              <a:rPr lang="pt-BR" dirty="0"/>
              <a:t> está em forma de espiral ascendente. Recorda o movimento característico da missão, da encarnação em direção a Páscoa de Jesus, crucificado e ressuscitado que ilumina e transformando a realidade.</a:t>
            </a:r>
          </a:p>
          <a:p>
            <a:r>
              <a:rPr lang="pt-BR" dirty="0"/>
              <a:t>2. Os </a:t>
            </a:r>
            <a:r>
              <a:rPr lang="pt-BR" b="1" dirty="0"/>
              <a:t>cravos</a:t>
            </a:r>
            <a:r>
              <a:rPr lang="pt-BR" dirty="0"/>
              <a:t>, testemunham o martírio de Jesus na Cruz.</a:t>
            </a:r>
          </a:p>
          <a:p>
            <a:r>
              <a:rPr lang="pt-BR" dirty="0"/>
              <a:t>3. As </a:t>
            </a:r>
            <a:r>
              <a:rPr lang="pt-BR" b="1" dirty="0"/>
              <a:t>flores</a:t>
            </a:r>
            <a:r>
              <a:rPr lang="pt-BR" dirty="0"/>
              <a:t> que brotam da cruz, representam a vida nova que nasce da Páscoa de Jesus Cristo. Em meio a dor e sofrimento, Deus se manifesta e faz ressurgir a esperança e alegria do Evangelho.</a:t>
            </a:r>
          </a:p>
          <a:p>
            <a:r>
              <a:rPr lang="pt-BR" dirty="0"/>
              <a:t>4. A inscrição </a:t>
            </a:r>
            <a:r>
              <a:rPr lang="pt-BR" b="1" dirty="0"/>
              <a:t>IHS</a:t>
            </a:r>
            <a:r>
              <a:rPr lang="pt-BR" dirty="0"/>
              <a:t>, significa: Jesus, Filho de Deus, Salvador dos Homens.</a:t>
            </a:r>
          </a:p>
          <a:p>
            <a:r>
              <a:rPr lang="pt-BR" dirty="0"/>
              <a:t>5. </a:t>
            </a:r>
            <a:r>
              <a:rPr lang="pt-BR" b="1" dirty="0"/>
              <a:t>Relíquia de Santa </a:t>
            </a:r>
            <a:r>
              <a:rPr lang="pt-BR" b="1" dirty="0" err="1"/>
              <a:t>Nazária</a:t>
            </a:r>
            <a:r>
              <a:rPr lang="pt-BR" dirty="0"/>
              <a:t>, fundadora de uma Congregação Missionária feminina na Bolívia.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Cruz </a:t>
            </a:r>
            <a:r>
              <a:rPr lang="en-US" dirty="0" err="1"/>
              <a:t>Missionária</a:t>
            </a:r>
            <a:endParaRPr lang="pt-BR" dirty="0"/>
          </a:p>
        </p:txBody>
      </p:sp>
      <p:pic>
        <p:nvPicPr>
          <p:cNvPr id="7" name="Espaço Reservado para Conteúdo 6" descr="Uma imagem contendo objeto&#10;&#10;Descrição gerada automaticamente">
            <a:extLst>
              <a:ext uri="{FF2B5EF4-FFF2-40B4-BE49-F238E27FC236}">
                <a16:creationId xmlns:a16="http://schemas.microsoft.com/office/drawing/2014/main" id="{2B3D45E5-71FA-47FC-80B3-1FEA3CB56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38" y="2060848"/>
            <a:ext cx="1681065" cy="2156518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493339-758E-4344-9D92-8F311B6F90AE}"/>
              </a:ext>
            </a:extLst>
          </p:cNvPr>
          <p:cNvSpPr txBox="1"/>
          <p:nvPr/>
        </p:nvSpPr>
        <p:spPr>
          <a:xfrm>
            <a:off x="179512" y="1478077"/>
            <a:ext cx="7195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cruz missionária neste formato faz memória as missões jesuítas da Bolívia e a Evangelização dos povos da América Latina. Ela expressa o amor infinito de Deus e salvação da humanidade. Hoje, a cruz continua inspirando a evangelização dos povos e animando nossa espiritualidade da ação missionária.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Papa Francisco no dia 9/07/2015, em sua visita na Bolívia, abençoou 40 cruzes missionárias neste formato e as entregou para representante dos vinte três países do continente Americano como forma preparação ao 5º Congresso Missionário Americano que aconteceu em julho/2018 em Santa Cruz de La </a:t>
            </a:r>
            <a:r>
              <a:rPr lang="pt-BR" dirty="0" err="1"/>
              <a:t>Sierra</a:t>
            </a:r>
            <a:r>
              <a:rPr lang="pt-BR" dirty="0"/>
              <a:t> na Bolívia.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Propomos que a cruz missionária seja nosso grande símbolo para a preparação do Mês Missionário Extraordinário convocado pelo Papa Francisco para outubro de 2019 com objetivo de: “</a:t>
            </a:r>
            <a:r>
              <a:rPr lang="pt-BR" b="1" dirty="0"/>
              <a:t>despertar em medida maior a consciência da </a:t>
            </a:r>
            <a:r>
              <a:rPr lang="pt-BR" b="1" dirty="0" err="1"/>
              <a:t>missio</a:t>
            </a:r>
            <a:r>
              <a:rPr lang="pt-BR" b="1" dirty="0"/>
              <a:t> ad gentes e retomar com novo impulso a transformação missionária da vida e da pastoral</a:t>
            </a:r>
            <a:r>
              <a:rPr lang="pt-BR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69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F68C-57D1-4B36-8600-C2998A4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Mês Missionário Extraordinário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C0088-0E49-4E4D-9CCD-B580AAFB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1. Convocação, temática e objetivo do MME</a:t>
            </a:r>
          </a:p>
          <a:p>
            <a:pPr marL="0" indent="0">
              <a:buNone/>
            </a:pPr>
            <a:r>
              <a:rPr lang="pt-BR" dirty="0"/>
              <a:t>Trata-se de “pôr a missão de Jesus no coração da Igreja, transformando-a em critério para medir a eficácia de suas estruturas, os resultados de seu trabalho, a fecundidade de seus ministros e a alegria que eles são capazes de suscitar. Porque sem alegria não se atrai ninguém” </a:t>
            </a:r>
          </a:p>
          <a:p>
            <a:pPr marL="0" indent="0">
              <a:buNone/>
            </a:pPr>
            <a:r>
              <a:rPr lang="pt-BR" b="1" dirty="0"/>
              <a:t>2. Processo de preparação (de outubro de 2018 a outubro 2019)</a:t>
            </a:r>
          </a:p>
          <a:p>
            <a:pPr marL="0" indent="0">
              <a:buNone/>
            </a:pPr>
            <a:r>
              <a:rPr lang="pt-BR" dirty="0"/>
              <a:t>A ideia central neste processo de preparação para o MME é inserir dentro da programação ordinária e habitual das Igrejas locais, a temática e o espírito do mês missionário, visando a conversão pastoral missionária. Será uma ocasião para despertar, animar e não cansar as comunidades.</a:t>
            </a:r>
          </a:p>
        </p:txBody>
      </p:sp>
    </p:spTree>
    <p:extLst>
      <p:ext uri="{BB962C8B-B14F-4D97-AF65-F5344CB8AC3E}">
        <p14:creationId xmlns:p14="http://schemas.microsoft.com/office/powerpoint/2010/main" val="1957840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1148</Words>
  <Application>Microsoft Office PowerPoint</Application>
  <PresentationFormat>Apresentação na tela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Trebuchet MS</vt:lpstr>
      <vt:lpstr>Wingdings</vt:lpstr>
      <vt:lpstr>Wingdings 2</vt:lpstr>
      <vt:lpstr>Opulent</vt:lpstr>
      <vt:lpstr>Personalizar design</vt:lpstr>
      <vt:lpstr>MÊS MISSIONÁRIO EXTRAORDINÁRIO </vt:lpstr>
      <vt:lpstr>Apresentação do PowerPoint</vt:lpstr>
      <vt:lpstr>Papa Francisco proclamou outubro de 2019  Mês Missionário Extraordinário</vt:lpstr>
      <vt:lpstr>Trabalho em grupo 2019</vt:lpstr>
      <vt:lpstr>Logo do Mês Missionário Extraordinário (MME)</vt:lpstr>
      <vt:lpstr>Logo do Mês Missionário Extraordinário (MME)</vt:lpstr>
      <vt:lpstr>Cruz Missionária</vt:lpstr>
      <vt:lpstr>Cruz Missionária</vt:lpstr>
      <vt:lpstr>Mês Missionário Extraordinário </vt:lpstr>
      <vt:lpstr>Mês Missionário Extraordinário </vt:lpstr>
      <vt:lpstr>Mês Missionário Extraordinário </vt:lpstr>
      <vt:lpstr>Mês Missionário Extraordinário </vt:lpstr>
      <vt:lpstr>Mês Missionário Extraordinário </vt:lpstr>
      <vt:lpstr>Mês Missionário Extraordinário </vt:lpstr>
      <vt:lpstr>Mês Missionário Extraordinário </vt:lpstr>
      <vt:lpstr>Mês Missionário Extraordinário </vt:lpstr>
      <vt:lpstr>Mês Missionário Extraordinário </vt:lpstr>
      <vt:lpstr>Mês Missionário Extraordinário </vt:lpstr>
      <vt:lpstr>Guia para o Mês Missionário Extraordinário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Márcia</dc:creator>
  <cp:lastModifiedBy>Flávio Castro</cp:lastModifiedBy>
  <cp:revision>13</cp:revision>
  <dcterms:created xsi:type="dcterms:W3CDTF">2019-05-19T20:44:28Z</dcterms:created>
  <dcterms:modified xsi:type="dcterms:W3CDTF">2019-05-20T16:56:36Z</dcterms:modified>
</cp:coreProperties>
</file>