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29" r:id="rId2"/>
    <p:sldId id="425" r:id="rId3"/>
    <p:sldId id="426" r:id="rId4"/>
    <p:sldId id="430" r:id="rId5"/>
    <p:sldId id="424" r:id="rId6"/>
    <p:sldId id="431" r:id="rId7"/>
    <p:sldId id="432" r:id="rId8"/>
    <p:sldId id="436" r:id="rId9"/>
    <p:sldId id="437" r:id="rId10"/>
    <p:sldId id="438" r:id="rId11"/>
    <p:sldId id="441" r:id="rId12"/>
    <p:sldId id="440" r:id="rId13"/>
    <p:sldId id="433" r:id="rId14"/>
    <p:sldId id="434" r:id="rId15"/>
    <p:sldId id="435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4" autoAdjust="0"/>
    <p:restoredTop sz="94660"/>
  </p:normalViewPr>
  <p:slideViewPr>
    <p:cSldViewPr snapToGrid="0">
      <p:cViewPr>
        <p:scale>
          <a:sx n="60" d="100"/>
          <a:sy n="60" d="100"/>
        </p:scale>
        <p:origin x="-894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57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F3CAF-F500-4A4C-A260-A3AFCD803ED7}" type="datetimeFigureOut">
              <a:rPr lang="pt-BR" smtClean="0"/>
              <a:t>17/06/2019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0D1CC-C280-4CB0-A02B-395A69E102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9896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CEBC-75C5-4EBC-ABDC-598FC35F9550}" type="datetimeFigureOut">
              <a:rPr lang="pt-BR" smtClean="0"/>
              <a:t>17/06/2019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6A9-3AAB-4253-8826-5805FBA406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52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CEBC-75C5-4EBC-ABDC-598FC35F9550}" type="datetimeFigureOut">
              <a:rPr lang="pt-BR" smtClean="0"/>
              <a:t>17/06/2019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6A9-3AAB-4253-8826-5805FBA406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33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CEBC-75C5-4EBC-ABDC-598FC35F9550}" type="datetimeFigureOut">
              <a:rPr lang="pt-BR" smtClean="0"/>
              <a:t>17/06/2019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6A9-3AAB-4253-8826-5805FBA406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257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85438-CF47-40D0-ABD2-A6DC6FBF84B1}" type="datetimeFigureOut">
              <a:rPr lang="pt-BR"/>
              <a:pPr>
                <a:defRPr/>
              </a:pPr>
              <a:t>17/06/2019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CE57A-6832-4471-9285-D590E50D06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50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CEBC-75C5-4EBC-ABDC-598FC35F9550}" type="datetimeFigureOut">
              <a:rPr lang="pt-BR" smtClean="0"/>
              <a:t>17/06/2019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6A9-3AAB-4253-8826-5805FBA406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10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CEBC-75C5-4EBC-ABDC-598FC35F9550}" type="datetimeFigureOut">
              <a:rPr lang="pt-BR" smtClean="0"/>
              <a:t>17/06/2019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6A9-3AAB-4253-8826-5805FBA406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34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CEBC-75C5-4EBC-ABDC-598FC35F9550}" type="datetimeFigureOut">
              <a:rPr lang="pt-BR" smtClean="0"/>
              <a:t>17/06/2019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6A9-3AAB-4253-8826-5805FBA406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35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CEBC-75C5-4EBC-ABDC-598FC35F9550}" type="datetimeFigureOut">
              <a:rPr lang="pt-BR" smtClean="0"/>
              <a:t>17/06/2019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6A9-3AAB-4253-8826-5805FBA406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379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CEBC-75C5-4EBC-ABDC-598FC35F9550}" type="datetimeFigureOut">
              <a:rPr lang="pt-BR" smtClean="0"/>
              <a:t>17/06/2019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6A9-3AAB-4253-8826-5805FBA406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174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CEBC-75C5-4EBC-ABDC-598FC35F9550}" type="datetimeFigureOut">
              <a:rPr lang="pt-BR" smtClean="0"/>
              <a:t>17/06/2019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6A9-3AAB-4253-8826-5805FBA406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083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CEBC-75C5-4EBC-ABDC-598FC35F9550}" type="datetimeFigureOut">
              <a:rPr lang="pt-BR" smtClean="0"/>
              <a:t>17/06/2019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6A9-3AAB-4253-8826-5805FBA406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8412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CEBC-75C5-4EBC-ABDC-598FC35F9550}" type="datetimeFigureOut">
              <a:rPr lang="pt-BR" smtClean="0"/>
              <a:t>17/06/2019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6A9-3AAB-4253-8826-5805FBA406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211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ACEBC-75C5-4EBC-ABDC-598FC35F9550}" type="datetimeFigureOut">
              <a:rPr lang="pt-BR" smtClean="0"/>
              <a:t>17/06/2019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5D6A9-3AAB-4253-8826-5805FBA406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07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emineiro@uol.com.br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programademetas.prefeitura.sp.gov.br/listameta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parencia.prefeitura.sp.gov.br/Paginas/ControleSocial.aspx" TargetMode="External"/><Relationship Id="rId2" Type="http://schemas.openxmlformats.org/officeDocument/2006/relationships/hyperlink" Target="https://www.nossasaopaulo.org.b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olis.org.br/" TargetMode="External"/><Relationship Id="rId4" Type="http://schemas.openxmlformats.org/officeDocument/2006/relationships/hyperlink" Target="https://www.mobilize.org.br/estudos/293/plano-de-metas-sp-20172020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Lei Orgânica do Município e </a:t>
            </a:r>
            <a:r>
              <a:rPr lang="pt-BR" sz="3200" b="1" dirty="0" smtClean="0">
                <a:solidFill>
                  <a:srgbClr val="FF0000"/>
                </a:solidFill>
              </a:rPr>
              <a:t>Plano de Metas em São Paulo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/>
              <a:t>Edilson Mineiro</a:t>
            </a:r>
          </a:p>
          <a:p>
            <a:pPr marL="0" indent="0">
              <a:buNone/>
            </a:pPr>
            <a:r>
              <a:rPr lang="pt-BR" dirty="0" smtClean="0"/>
              <a:t>Advogado</a:t>
            </a:r>
          </a:p>
          <a:p>
            <a:pPr marL="0" indent="0">
              <a:buNone/>
            </a:pPr>
            <a:r>
              <a:rPr lang="pt-BR" dirty="0" smtClean="0"/>
              <a:t>Assessor Jurídico da UMM/SP e mestrando em planejamento urbano na FAU/USP.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>
                <a:hlinkClick r:id="rId2"/>
              </a:rPr>
              <a:t>emineiro@uol.com.br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11 3667-2309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06" y="2802909"/>
            <a:ext cx="6480194" cy="405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970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Conselho Participativo Municipal</a:t>
            </a:r>
            <a:endParaRPr lang="pt-BR" sz="36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Criado em 2013</a:t>
            </a:r>
            <a:r>
              <a:rPr lang="pt-BR" dirty="0" smtClean="0"/>
              <a:t>, o Conselho</a:t>
            </a:r>
            <a:r>
              <a:rPr lang="pt-BR" dirty="0"/>
              <a:t> Participativo Municipal é um órgão autônomo e </a:t>
            </a:r>
            <a:r>
              <a:rPr lang="pt-BR" b="1" dirty="0">
                <a:solidFill>
                  <a:srgbClr val="FF0000"/>
                </a:solidFill>
              </a:rPr>
              <a:t>formado exclusivamente por membros da sociedade civil</a:t>
            </a:r>
            <a:r>
              <a:rPr lang="pt-BR" dirty="0"/>
              <a:t>. Constituído a partir de eleições diretas regionais, o conselho tem como objetivo a construção de políticas públicas e o auxílio do controle social no planejamento, fiscalização e utilização de recursos públicos em cada uma das 32 Prefeituras Regionais da capital.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pt-BR" dirty="0" smtClean="0"/>
              <a:t>Formado pela sociedade e reconhecido pela administração;</a:t>
            </a:r>
          </a:p>
          <a:p>
            <a:pPr>
              <a:buFontTx/>
              <a:buChar char="-"/>
            </a:pPr>
            <a:r>
              <a:rPr lang="pt-BR" dirty="0" smtClean="0"/>
              <a:t>Órgão para atuação articulada com os demais conselhos;</a:t>
            </a:r>
          </a:p>
          <a:p>
            <a:pPr>
              <a:buFontTx/>
              <a:buChar char="-"/>
            </a:pPr>
            <a:r>
              <a:rPr lang="pt-BR" dirty="0" err="1" smtClean="0"/>
              <a:t>Orgão</a:t>
            </a:r>
            <a:r>
              <a:rPr lang="pt-BR" dirty="0" smtClean="0"/>
              <a:t> de caráter transitório, que existirá até o julgamento da ADIN que discute  a constitucionalidade do Conselho de Representantes.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Lei 15.764/13;</a:t>
            </a:r>
          </a:p>
          <a:p>
            <a:r>
              <a:rPr lang="pt-BR" dirty="0" smtClean="0"/>
              <a:t>Decreto nº 56.208/15;</a:t>
            </a:r>
          </a:p>
          <a:p>
            <a:r>
              <a:rPr lang="pt-BR" dirty="0" smtClean="0"/>
              <a:t>Decreto nº 57.829/17.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6462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1" r="5838"/>
          <a:stretch/>
        </p:blipFill>
        <p:spPr bwMode="auto">
          <a:xfrm>
            <a:off x="0" y="1172396"/>
            <a:ext cx="4080681" cy="213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4" name="Título 1"/>
          <p:cNvSpPr>
            <a:spLocks noGrp="1"/>
          </p:cNvSpPr>
          <p:nvPr>
            <p:ph type="title"/>
          </p:nvPr>
        </p:nvSpPr>
        <p:spPr>
          <a:xfrm>
            <a:off x="2592917" y="296337"/>
            <a:ext cx="8786283" cy="788987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O que é o Programa de Metas</a:t>
            </a:r>
            <a:r>
              <a:rPr lang="pt-BR" sz="3600" b="1" dirty="0" smtClean="0">
                <a:solidFill>
                  <a:srgbClr val="FF0000"/>
                </a:solidFill>
                <a:latin typeface="Agency FB" pitchFamily="34" charset="0"/>
              </a:rPr>
              <a:t>?</a:t>
            </a:r>
            <a:endParaRPr lang="pt-BR" sz="3600" b="1" dirty="0" smtClean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61816" y="3480180"/>
            <a:ext cx="8930184" cy="3275462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pt-BR" sz="2400" i="1" dirty="0"/>
              <a:t>Em 2008, uma mobilização da sociedade civil conseguiu fazer com que a Câmara Municipal de São Paulo aprovasse a criação do Programa de Metas. A partir daquele momento, todo prefeito eleito tem a obrigação de apresentar </a:t>
            </a:r>
            <a:r>
              <a:rPr lang="pt-BR" sz="2400" b="1" i="1" dirty="0"/>
              <a:t>em até noventa dias </a:t>
            </a:r>
            <a:r>
              <a:rPr lang="pt-BR" sz="2400" i="1" dirty="0"/>
              <a:t>após a sua posse um programa que descreva as prioridades de seu governo, explicitando as </a:t>
            </a:r>
            <a:r>
              <a:rPr lang="pt-BR" sz="2400" b="1" i="1" dirty="0"/>
              <a:t>ações estratégicas</a:t>
            </a:r>
            <a:r>
              <a:rPr lang="pt-BR" sz="2400" i="1" dirty="0"/>
              <a:t>, </a:t>
            </a:r>
            <a:r>
              <a:rPr lang="pt-BR" sz="2400" b="1" i="1" dirty="0"/>
              <a:t>os indicadores</a:t>
            </a:r>
            <a:r>
              <a:rPr lang="pt-BR" sz="2400" i="1" dirty="0"/>
              <a:t> e as </a:t>
            </a:r>
            <a:r>
              <a:rPr lang="pt-BR" sz="2400" b="1" i="1" dirty="0"/>
              <a:t>metas quantitativas </a:t>
            </a:r>
            <a:r>
              <a:rPr lang="pt-BR" sz="2400" i="1" dirty="0"/>
              <a:t>para cada um dos setores da administração pública municipal</a:t>
            </a:r>
            <a:r>
              <a:rPr lang="pt-BR" sz="2400" i="1" dirty="0" smtClean="0"/>
              <a:t>. </a:t>
            </a:r>
            <a:r>
              <a:rPr lang="pt-BR" sz="2400" i="1" dirty="0" smtClean="0">
                <a:solidFill>
                  <a:srgbClr val="FF0000"/>
                </a:solidFill>
              </a:rPr>
              <a:t>LOM – Art. 69-A. </a:t>
            </a:r>
            <a:endParaRPr lang="pt-BR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648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Elementos do Programa de Metas</a:t>
            </a:r>
            <a:endParaRPr lang="pt-BR" sz="3200" b="1" dirty="0">
              <a:solidFill>
                <a:srgbClr val="FF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sz="3300" dirty="0" smtClean="0"/>
              <a:t>Os indicadores serão elaborados a partir de princípios </a:t>
            </a:r>
            <a:r>
              <a:rPr lang="pt-BR" sz="3300" b="1" dirty="0" smtClean="0"/>
              <a:t>distributivos</a:t>
            </a:r>
            <a:r>
              <a:rPr lang="pt-BR" sz="3300" dirty="0" smtClean="0"/>
              <a:t> de políticas públicas.</a:t>
            </a:r>
            <a:endParaRPr lang="pt-BR" sz="3300" dirty="0"/>
          </a:p>
          <a:p>
            <a:pPr marL="0" indent="0">
              <a:buNone/>
            </a:pPr>
            <a:endParaRPr lang="pt-BR" sz="3300" dirty="0" smtClean="0"/>
          </a:p>
          <a:p>
            <a:r>
              <a:rPr lang="pt-BR" sz="3300" dirty="0" smtClean="0"/>
              <a:t>Ao </a:t>
            </a:r>
            <a:r>
              <a:rPr lang="pt-BR" sz="3300" dirty="0"/>
              <a:t>final de cada ano, o Prefeito divulgará o relatório da execução do Programa de Metas, o qual será disponibilizado integralmente pelos meios de comunicação previstos neste artigo.</a:t>
            </a:r>
          </a:p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88731" y="1734207"/>
            <a:ext cx="52656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charset="0"/>
              <a:buChar char="•"/>
            </a:pPr>
            <a:r>
              <a:rPr lang="pt-BR" sz="2400" dirty="0" smtClean="0"/>
              <a:t>Será </a:t>
            </a:r>
            <a:r>
              <a:rPr lang="pt-BR" sz="2400" dirty="0"/>
              <a:t>amplamente divulgado, inclusive nas mídias </a:t>
            </a:r>
            <a:r>
              <a:rPr lang="pt-BR" sz="2400" dirty="0" smtClean="0"/>
              <a:t>televisas;</a:t>
            </a:r>
          </a:p>
          <a:p>
            <a:pPr marL="342900" lvl="0" indent="-342900">
              <a:buFont typeface="Arial" charset="0"/>
              <a:buChar char="•"/>
            </a:pPr>
            <a:r>
              <a:rPr lang="pt-BR" sz="2400" dirty="0" smtClean="0"/>
              <a:t>Haverá </a:t>
            </a:r>
            <a:r>
              <a:rPr lang="pt-BR" sz="2400" dirty="0"/>
              <a:t>divulgação semestral dos resultados de cada um dos </a:t>
            </a:r>
            <a:r>
              <a:rPr lang="pt-BR" sz="2400" dirty="0" smtClean="0"/>
              <a:t>indicadores;</a:t>
            </a:r>
          </a:p>
          <a:p>
            <a:pPr marL="342900" lvl="0" indent="-342900">
              <a:buFont typeface="Arial" charset="0"/>
              <a:buChar char="•"/>
            </a:pPr>
            <a:r>
              <a:rPr lang="pt-BR" sz="2400" dirty="0" smtClean="0"/>
              <a:t>É </a:t>
            </a:r>
            <a:r>
              <a:rPr lang="pt-BR" sz="2400" dirty="0"/>
              <a:t>passível de alterações  devidamente justificadas e compatíveis com as previsões do Plano Diretor da Cidade.</a:t>
            </a:r>
          </a:p>
          <a:p>
            <a:r>
              <a:rPr lang="pt-BR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96042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Plano de Metas da Cidade de São Paulo</a:t>
            </a:r>
            <a:endParaRPr lang="pt-BR" sz="3600" b="1" dirty="0">
              <a:solidFill>
                <a:srgbClr val="FF000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A análise  da Rede Nossa São Paulo foi realizada com base nos dados disponibilizados pela </a:t>
            </a:r>
            <a:r>
              <a:rPr lang="pt-BR" dirty="0">
                <a:hlinkClick r:id="rId2"/>
              </a:rPr>
              <a:t>Prefeitura da execução do Programa de Metas para o biênio 2017/2018</a:t>
            </a:r>
            <a:r>
              <a:rPr lang="pt-BR" dirty="0"/>
              <a:t>. O levantamento aponta que das 53 metas do Programa de Metas da Prefeitura de São Paulo, 13 delas ainda estão sem informação disponível e 6 estão com execução em 0%. Ao todo, isso significa que 36% do Programa de Metas ainda não apresentam nenhum resultado à população paulistana. </a:t>
            </a:r>
          </a:p>
        </p:txBody>
      </p:sp>
    </p:spTree>
    <p:extLst>
      <p:ext uri="{BB962C8B-B14F-4D97-AF65-F5344CB8AC3E}">
        <p14:creationId xmlns:p14="http://schemas.microsoft.com/office/powerpoint/2010/main" val="2352481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Quadro Atual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Em 2019, a Prefeitura fez uma </a:t>
            </a:r>
            <a:r>
              <a:rPr lang="pt-BR" sz="2400" dirty="0" smtClean="0"/>
              <a:t>reformulação do Programa de Metas para o biênio 2019/2020;</a:t>
            </a:r>
          </a:p>
          <a:p>
            <a:r>
              <a:rPr lang="pt-BR" sz="2400" dirty="0" smtClean="0"/>
              <a:t>26 metas originais foram abandonadas;</a:t>
            </a:r>
          </a:p>
          <a:p>
            <a:r>
              <a:rPr lang="pt-BR" sz="2400" dirty="0" smtClean="0"/>
              <a:t>Há uma clara descaracterização do plano original, executada sem debate com a população;</a:t>
            </a:r>
          </a:p>
          <a:p>
            <a:r>
              <a:rPr lang="pt-BR" sz="2400" dirty="0" smtClean="0"/>
              <a:t>A mudança é ilegal pois a lei admite alterações programáticas e justificadas. Ou seja, é possível fazer ajustes, mas não mudar a estrutura inicial apresentada;</a:t>
            </a:r>
          </a:p>
          <a:p>
            <a:r>
              <a:rPr lang="pt-BR" sz="2400" dirty="0" smtClean="0"/>
              <a:t>A Prefeitura está descumprimento a noção original do Plano de Metas no sentido de manter durante a gestão, aquilo que foi pactuado nas eleições.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537176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Links de interesse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hlinkClick r:id="rId2"/>
              </a:rPr>
              <a:t>https://www.nossasaopaulo.org.br/</a:t>
            </a:r>
            <a:endParaRPr lang="pt-BR" dirty="0" smtClean="0">
              <a:hlinkClick r:id="rId3"/>
            </a:endParaRPr>
          </a:p>
          <a:p>
            <a:r>
              <a:rPr lang="pt-BR" dirty="0" smtClean="0">
                <a:hlinkClick r:id="rId3"/>
              </a:rPr>
              <a:t>http</a:t>
            </a:r>
            <a:r>
              <a:rPr lang="pt-BR" dirty="0">
                <a:hlinkClick r:id="rId3"/>
              </a:rPr>
              <a:t>://</a:t>
            </a:r>
            <a:r>
              <a:rPr lang="pt-BR" dirty="0" smtClean="0">
                <a:hlinkClick r:id="rId3"/>
              </a:rPr>
              <a:t>transparencia.prefeitura.sp.gov.br/Paginas/ControleSocial.aspx</a:t>
            </a:r>
            <a:endParaRPr lang="pt-BR" dirty="0" smtClean="0"/>
          </a:p>
          <a:p>
            <a:r>
              <a:rPr lang="pt-BR" dirty="0">
                <a:hlinkClick r:id="rId4"/>
              </a:rPr>
              <a:t>https://</a:t>
            </a:r>
            <a:r>
              <a:rPr lang="pt-BR" dirty="0" smtClean="0">
                <a:hlinkClick r:id="rId4"/>
              </a:rPr>
              <a:t>www.mobilize.org.br/estudos/293/plano-de-metas-sp-20172020.html</a:t>
            </a:r>
            <a:endParaRPr lang="pt-BR" dirty="0" smtClean="0"/>
          </a:p>
          <a:p>
            <a:r>
              <a:rPr lang="pt-BR" dirty="0">
                <a:hlinkClick r:id="rId5"/>
              </a:rPr>
              <a:t>http://polis.org.br/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232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LOM: A constituição municipal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9098" y="1812747"/>
            <a:ext cx="10225825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Nós, </a:t>
            </a:r>
            <a:r>
              <a:rPr lang="pt-BR" b="1" i="1" dirty="0">
                <a:solidFill>
                  <a:srgbClr val="FF0000"/>
                </a:solidFill>
              </a:rPr>
              <a:t>representantes do povo do Município de São Paulo</a:t>
            </a:r>
            <a:r>
              <a:rPr lang="pt-BR" dirty="0"/>
              <a:t>, reunidos em </a:t>
            </a:r>
            <a:r>
              <a:rPr lang="pt-BR" dirty="0" smtClean="0"/>
              <a:t>Assembleia </a:t>
            </a:r>
            <a:r>
              <a:rPr lang="pt-BR" dirty="0"/>
              <a:t>Constituinte, </a:t>
            </a:r>
            <a:r>
              <a:rPr lang="pt-BR" b="1" i="1" dirty="0">
                <a:solidFill>
                  <a:srgbClr val="FF0000"/>
                </a:solidFill>
              </a:rPr>
              <a:t>respeitando os preceitos da Constituição</a:t>
            </a:r>
            <a:r>
              <a:rPr lang="pt-BR" dirty="0"/>
              <a:t> da República Federativa do Brasil, promulgamos, sob a proteção de Deus, a presente Lei Orgânica, </a:t>
            </a:r>
            <a:r>
              <a:rPr lang="pt-BR" b="1" i="1" dirty="0">
                <a:solidFill>
                  <a:srgbClr val="FF0000"/>
                </a:solidFill>
              </a:rPr>
              <a:t>que constitui a Lei Fundamental do Município</a:t>
            </a:r>
            <a:r>
              <a:rPr lang="pt-BR" dirty="0"/>
              <a:t> de São Paulo, com o objetivo de </a:t>
            </a:r>
            <a:r>
              <a:rPr lang="pt-BR" b="1" i="1" dirty="0">
                <a:solidFill>
                  <a:srgbClr val="FF0000"/>
                </a:solidFill>
              </a:rPr>
              <a:t>organizar o exercício do poder </a:t>
            </a:r>
            <a:r>
              <a:rPr lang="pt-BR" dirty="0"/>
              <a:t>e fortalecer as </a:t>
            </a:r>
            <a:r>
              <a:rPr lang="pt-BR" b="1" i="1" dirty="0">
                <a:solidFill>
                  <a:srgbClr val="FF0000"/>
                </a:solidFill>
              </a:rPr>
              <a:t>instituições democráticas</a:t>
            </a:r>
            <a:r>
              <a:rPr lang="pt-BR" b="1" dirty="0"/>
              <a:t> </a:t>
            </a:r>
            <a:r>
              <a:rPr lang="pt-BR" dirty="0"/>
              <a:t>e os </a:t>
            </a:r>
            <a:r>
              <a:rPr lang="pt-BR" b="1" i="1" dirty="0">
                <a:solidFill>
                  <a:srgbClr val="FF0000"/>
                </a:solidFill>
              </a:rPr>
              <a:t>direitos da pessoa humana</a:t>
            </a:r>
            <a:r>
              <a:rPr lang="pt-BR" dirty="0"/>
              <a:t>. </a:t>
            </a:r>
            <a:endParaRPr lang="pt-BR" dirty="0" smtClean="0"/>
          </a:p>
          <a:p>
            <a:pPr marL="0" indent="0" algn="ctr">
              <a:buNone/>
            </a:pPr>
            <a:endParaRPr lang="pt-BR" b="1" dirty="0" smtClean="0"/>
          </a:p>
          <a:p>
            <a:pPr marL="0" indent="0" algn="ctr">
              <a:buNone/>
            </a:pPr>
            <a:r>
              <a:rPr lang="pt-BR" b="1" dirty="0" smtClean="0"/>
              <a:t>Auto-organização/</a:t>
            </a:r>
            <a:r>
              <a:rPr lang="pt-BR" b="1" dirty="0" err="1" smtClean="0"/>
              <a:t>auto-legislação</a:t>
            </a:r>
            <a:r>
              <a:rPr lang="pt-BR" b="1" dirty="0" smtClean="0"/>
              <a:t>/</a:t>
            </a:r>
            <a:r>
              <a:rPr lang="pt-BR" b="1" dirty="0" err="1" smtClean="0"/>
              <a:t>auto-financiamento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060203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6823" y="365126"/>
            <a:ext cx="10696977" cy="806852"/>
          </a:xfrm>
        </p:spPr>
        <p:txBody>
          <a:bodyPr/>
          <a:lstStyle/>
          <a:p>
            <a:r>
              <a:rPr lang="pt-BR" b="1" dirty="0" smtClean="0"/>
              <a:t>Princípios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5307" y="1326524"/>
            <a:ext cx="10748493" cy="4850439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a </a:t>
            </a:r>
            <a:r>
              <a:rPr lang="pt-BR" dirty="0"/>
              <a:t>prática democrática;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soberania e a participação popular;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transparência e o controle popular na ação do governo; </a:t>
            </a:r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/>
              <a:t>respeito à autonomia e à independência de atuação das associações e movimentos sociais;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programação e o planejamento sistemáticos; </a:t>
            </a:r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/>
              <a:t>exercício pleno da autonomia municipal;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articulação e cooperação com os demais entes federados;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garantia de acesso, a todos, de modo justo e igual, sem distinção de origem, raça, sexo, orientação sexual, cor, idade, condição econômica, religião, ou qualquer outra discriminação, aos bens, serviços, e condições de vida indispensáveis a uma existência digna;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acolhida e o tratamento igual a todos os que, no respeito da lei, afluam para o </a:t>
            </a:r>
            <a:r>
              <a:rPr lang="pt-BR" dirty="0" smtClean="0"/>
              <a:t>Município;</a:t>
            </a:r>
          </a:p>
          <a:p>
            <a:r>
              <a:rPr lang="pt-BR" dirty="0" smtClean="0"/>
              <a:t>a </a:t>
            </a:r>
            <a:r>
              <a:rPr lang="pt-BR" dirty="0"/>
              <a:t>defesa e a preservação do território, dos recursos naturais e do meio ambiente do </a:t>
            </a:r>
            <a:r>
              <a:rPr lang="pt-BR" dirty="0" smtClean="0"/>
              <a:t>Município.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6665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Participação Popular e Administração Pública</a:t>
            </a:r>
            <a:endParaRPr lang="pt-BR" sz="3200" b="1" dirty="0">
              <a:solidFill>
                <a:srgbClr val="FF0000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2100" dirty="0"/>
              <a:t>Art. 1º A República Federativa do Brasil, formada pela união indissolúvel dos Estados e Municípios e do Distrito Federal, constitui-se em Estado Democrático de Direito e tem como fundamentos:</a:t>
            </a:r>
          </a:p>
          <a:p>
            <a:pPr marL="0" indent="0">
              <a:buNone/>
            </a:pPr>
            <a:r>
              <a:rPr lang="pt-BR" sz="2100" dirty="0"/>
              <a:t>I - a soberania;</a:t>
            </a:r>
          </a:p>
          <a:p>
            <a:pPr marL="0" indent="0">
              <a:buNone/>
            </a:pPr>
            <a:r>
              <a:rPr lang="pt-BR" sz="2100" dirty="0"/>
              <a:t>II - a cidadania;</a:t>
            </a:r>
          </a:p>
          <a:p>
            <a:pPr marL="0" indent="0">
              <a:buNone/>
            </a:pPr>
            <a:r>
              <a:rPr lang="pt-BR" sz="2100" dirty="0"/>
              <a:t>III - a dignidade da pessoa humana;</a:t>
            </a:r>
          </a:p>
          <a:p>
            <a:pPr marL="0" indent="0">
              <a:buNone/>
            </a:pPr>
            <a:r>
              <a:rPr lang="pt-BR" sz="2100" dirty="0"/>
              <a:t>IV - os valores sociais do trabalho e da livre iniciativa;</a:t>
            </a:r>
          </a:p>
          <a:p>
            <a:pPr marL="0" indent="0">
              <a:buNone/>
            </a:pPr>
            <a:r>
              <a:rPr lang="pt-BR" sz="2100" dirty="0"/>
              <a:t>V - o pluralismo político.</a:t>
            </a:r>
          </a:p>
          <a:p>
            <a:pPr marL="0" indent="0">
              <a:buNone/>
            </a:pPr>
            <a:r>
              <a:rPr lang="pt-BR" dirty="0"/>
              <a:t>Parágrafo único. Todo o poder emana do povo, que o exerce </a:t>
            </a:r>
            <a:r>
              <a:rPr lang="pt-BR" b="1" dirty="0">
                <a:solidFill>
                  <a:srgbClr val="FF0000"/>
                </a:solidFill>
              </a:rPr>
              <a:t>por meio de representantes eleitos ou diretamente</a:t>
            </a:r>
            <a:r>
              <a:rPr lang="pt-BR" dirty="0"/>
              <a:t>, nos termos desta Constituição.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A participação da sociedade na administração pública emerge </a:t>
            </a:r>
            <a:r>
              <a:rPr lang="pt-BR" b="1" dirty="0">
                <a:solidFill>
                  <a:srgbClr val="FF0000"/>
                </a:solidFill>
              </a:rPr>
              <a:t>como forma de garantir a legitimidade desta</a:t>
            </a:r>
            <a:r>
              <a:rPr lang="pt-BR" dirty="0"/>
              <a:t>, fazendo crer que a democracia participativa e a atuação estatal eficiente não são exigências contraditórias. Acredita-se que governos que asseguram a participação dos cidadãos na formulação e implementação de políticas públicas tornam-se mais eficientes do que os governos puramente </a:t>
            </a:r>
            <a:r>
              <a:rPr lang="pt-BR" dirty="0" smtClean="0"/>
              <a:t>tecnocratas.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6730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Democracia Direta</a:t>
            </a:r>
            <a:endParaRPr lang="pt-BR" b="1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1"/>
          </p:nvPr>
        </p:nvSpPr>
        <p:spPr>
          <a:xfrm>
            <a:off x="7547019" y="1600205"/>
            <a:ext cx="4204293" cy="4525963"/>
          </a:xfrm>
        </p:spPr>
        <p:txBody>
          <a:bodyPr/>
          <a:lstStyle/>
          <a:p>
            <a:r>
              <a:rPr lang="pt-BR" b="1" dirty="0" smtClean="0"/>
              <a:t>A Luta faz a lei!</a:t>
            </a:r>
            <a:endParaRPr lang="pt-BR" b="1" dirty="0"/>
          </a:p>
          <a:p>
            <a:pPr marL="0" indent="0">
              <a:buNone/>
            </a:pPr>
            <a:r>
              <a:rPr lang="pt-BR" sz="1800" b="1" dirty="0" smtClean="0"/>
              <a:t>Ação </a:t>
            </a:r>
            <a:r>
              <a:rPr lang="pt-BR" sz="1800" b="1" dirty="0"/>
              <a:t>direta </a:t>
            </a:r>
            <a:r>
              <a:rPr lang="pt-BR" sz="1800" dirty="0"/>
              <a:t>é todo aquele em que um grupo de pessoas, uma vizinhança ou uma comunidade se organiza de forma horizontal e autônoma para tratar diretamente daquilo que os envolve</a:t>
            </a:r>
            <a:r>
              <a:rPr lang="pt-BR" sz="1800" dirty="0" smtClean="0"/>
              <a:t>. Ex.: passeatas, ocupações, plebiscito, referendo, ação civil pública, ação popular, etc.</a:t>
            </a:r>
          </a:p>
          <a:p>
            <a:pPr marL="0" indent="0">
              <a:buNone/>
            </a:pPr>
            <a:r>
              <a:rPr lang="pt-BR" sz="1800" b="1" dirty="0" smtClean="0"/>
              <a:t>Ação indireta:  </a:t>
            </a:r>
            <a:r>
              <a:rPr lang="pt-BR" sz="1800" dirty="0" smtClean="0"/>
              <a:t>É a participação por meio da eleição de representantes, que, detentores de um mandato, deverão representar os interesses daqueles por quem forem eleitos. Ex.: eleições, conselhos, audiências públicas, </a:t>
            </a:r>
            <a:r>
              <a:rPr lang="pt-BR" sz="1800" i="1" dirty="0" smtClean="0"/>
              <a:t>elaboração de leis.</a:t>
            </a:r>
            <a:endParaRPr lang="pt-BR" sz="1800" i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317" y="1592253"/>
            <a:ext cx="7182899" cy="451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197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Instrumentos da Democracia Direta</a:t>
            </a:r>
            <a:endParaRPr lang="pt-BR" sz="3200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sz="1800" b="1" dirty="0">
                <a:solidFill>
                  <a:srgbClr val="FF0000"/>
                </a:solidFill>
              </a:rPr>
              <a:t>Consulta </a:t>
            </a:r>
            <a:r>
              <a:rPr lang="pt-BR" sz="1800" b="1" dirty="0" smtClean="0">
                <a:solidFill>
                  <a:srgbClr val="FF0000"/>
                </a:solidFill>
              </a:rPr>
              <a:t>Pública - </a:t>
            </a:r>
            <a:r>
              <a:rPr lang="pt-BR" sz="1800" dirty="0"/>
              <a:t>Abertura de prazo para manifestação por escrito de terceiros, antes da decisão em matéria de interesse </a:t>
            </a:r>
            <a:r>
              <a:rPr lang="pt-BR" sz="1800" dirty="0" smtClean="0"/>
              <a:t>geral;</a:t>
            </a:r>
          </a:p>
          <a:p>
            <a:r>
              <a:rPr lang="pt-BR" sz="1800" b="1" dirty="0">
                <a:solidFill>
                  <a:srgbClr val="FF0000"/>
                </a:solidFill>
              </a:rPr>
              <a:t>Audiência </a:t>
            </a:r>
            <a:r>
              <a:rPr lang="pt-BR" sz="1800" b="1" dirty="0" smtClean="0">
                <a:solidFill>
                  <a:srgbClr val="FF0000"/>
                </a:solidFill>
              </a:rPr>
              <a:t>Pública </a:t>
            </a:r>
            <a:r>
              <a:rPr lang="pt-BR" sz="1800" dirty="0" smtClean="0"/>
              <a:t>- </a:t>
            </a:r>
            <a:r>
              <a:rPr lang="pt-BR" sz="1800" dirty="0"/>
              <a:t>Sessão de discussão aberta ao público sobre tema ainda passível de </a:t>
            </a:r>
            <a:r>
              <a:rPr lang="pt-BR" sz="1800" dirty="0" smtClean="0"/>
              <a:t>decisão.</a:t>
            </a:r>
          </a:p>
          <a:p>
            <a:r>
              <a:rPr lang="pt-BR" sz="1800" b="1" dirty="0">
                <a:solidFill>
                  <a:srgbClr val="FF0000"/>
                </a:solidFill>
              </a:rPr>
              <a:t>Colegiados </a:t>
            </a:r>
            <a:r>
              <a:rPr lang="pt-BR" sz="1800" b="1" dirty="0" smtClean="0">
                <a:solidFill>
                  <a:srgbClr val="FF0000"/>
                </a:solidFill>
              </a:rPr>
              <a:t>Públicos </a:t>
            </a:r>
            <a:r>
              <a:rPr lang="pt-BR" sz="1800" dirty="0" smtClean="0"/>
              <a:t>- </a:t>
            </a:r>
            <a:r>
              <a:rPr lang="pt-BR" sz="1800" dirty="0"/>
              <a:t>Reconhecimento a cidadãos ou a entidades representativas do direito de integrar órgão de consulta ou de deliberação colegial no Poder </a:t>
            </a:r>
            <a:r>
              <a:rPr lang="pt-BR" sz="1800" dirty="0" smtClean="0"/>
              <a:t>Público.</a:t>
            </a:r>
          </a:p>
          <a:p>
            <a:r>
              <a:rPr lang="pt-BR" sz="1800" b="1" dirty="0">
                <a:solidFill>
                  <a:srgbClr val="FF0000"/>
                </a:solidFill>
              </a:rPr>
              <a:t>Assessoria </a:t>
            </a:r>
            <a:r>
              <a:rPr lang="pt-BR" sz="1800" b="1" dirty="0" smtClean="0">
                <a:solidFill>
                  <a:srgbClr val="FF0000"/>
                </a:solidFill>
              </a:rPr>
              <a:t>Externa </a:t>
            </a:r>
            <a:r>
              <a:rPr lang="pt-BR" sz="1800" dirty="0" smtClean="0"/>
              <a:t>- </a:t>
            </a:r>
            <a:r>
              <a:rPr lang="pt-BR" sz="1800" dirty="0"/>
              <a:t>Convocação da colaboração de especialistas para formulação de projetos, relatórios ou diagnósticos sobre questões a serem decididas</a:t>
            </a:r>
            <a:r>
              <a:rPr lang="pt-BR" sz="1800" dirty="0" smtClean="0"/>
              <a:t>.</a:t>
            </a:r>
          </a:p>
          <a:p>
            <a:endParaRPr lang="pt-BR" sz="18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pt-BR" sz="1800" b="1" dirty="0">
                <a:solidFill>
                  <a:srgbClr val="FF0000"/>
                </a:solidFill>
              </a:rPr>
              <a:t>Denúncia </a:t>
            </a:r>
            <a:r>
              <a:rPr lang="pt-BR" sz="1800" b="1" dirty="0" smtClean="0">
                <a:solidFill>
                  <a:srgbClr val="FF0000"/>
                </a:solidFill>
              </a:rPr>
              <a:t>Pública </a:t>
            </a:r>
            <a:r>
              <a:rPr lang="pt-BR" sz="1800" dirty="0" smtClean="0"/>
              <a:t>- </a:t>
            </a:r>
            <a:r>
              <a:rPr lang="pt-BR" sz="1800" dirty="0"/>
              <a:t>Instrumento de formalização de denúncia quanto ao mau funcionamento ou responsabilidade especial de agente público, por exemplo: representação administrativa</a:t>
            </a:r>
            <a:r>
              <a:rPr lang="pt-BR" sz="1800" dirty="0" smtClean="0"/>
              <a:t>.</a:t>
            </a:r>
          </a:p>
          <a:p>
            <a:r>
              <a:rPr lang="pt-BR" sz="1800" b="1" dirty="0">
                <a:solidFill>
                  <a:srgbClr val="FF0000"/>
                </a:solidFill>
              </a:rPr>
              <a:t>Reclamação relativa ao funcionamento dos serviços </a:t>
            </a:r>
            <a:r>
              <a:rPr lang="pt-BR" sz="1800" b="1" dirty="0" smtClean="0">
                <a:solidFill>
                  <a:srgbClr val="FF0000"/>
                </a:solidFill>
              </a:rPr>
              <a:t>públicos</a:t>
            </a:r>
            <a:r>
              <a:rPr lang="pt-BR" sz="1800" dirty="0" smtClean="0"/>
              <a:t> - </a:t>
            </a:r>
            <a:r>
              <a:rPr lang="pt-BR" sz="1800" dirty="0"/>
              <a:t>Difere da representação administrativa, pois fundamenta-se em relação jurídica entre o Estado ou concessionário do Estado e o </a:t>
            </a:r>
            <a:r>
              <a:rPr lang="pt-BR" sz="1800" dirty="0" smtClean="0"/>
              <a:t>particular-usuário.</a:t>
            </a:r>
          </a:p>
          <a:p>
            <a:r>
              <a:rPr lang="pt-BR" sz="1800" b="1" dirty="0">
                <a:solidFill>
                  <a:srgbClr val="FF0000"/>
                </a:solidFill>
              </a:rPr>
              <a:t>Colaboração </a:t>
            </a:r>
            <a:r>
              <a:rPr lang="pt-BR" sz="1800" b="1" dirty="0" smtClean="0">
                <a:solidFill>
                  <a:srgbClr val="FF0000"/>
                </a:solidFill>
              </a:rPr>
              <a:t>Executiva</a:t>
            </a:r>
            <a:r>
              <a:rPr lang="pt-BR" sz="1800" dirty="0" smtClean="0"/>
              <a:t> - </a:t>
            </a:r>
            <a:r>
              <a:rPr lang="pt-BR" sz="1800" dirty="0"/>
              <a:t>Organizações que desenvolvem, sem intuito lucrativo, com alcance amplo ou comunitário, atividades de colaboração em áreas de atendimento social direto</a:t>
            </a:r>
            <a:r>
              <a:rPr lang="pt-BR" sz="1800" dirty="0" smtClean="0"/>
              <a:t>.</a:t>
            </a:r>
          </a:p>
          <a:p>
            <a:r>
              <a:rPr lang="pt-BR" sz="1800" dirty="0" smtClean="0"/>
              <a:t>Lei de Acesso à informação - 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639581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Instrumentos de participação popular</a:t>
            </a:r>
            <a:endParaRPr lang="pt-BR" sz="32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b="1" dirty="0" smtClean="0"/>
              <a:t>Plebiscito – </a:t>
            </a:r>
            <a:r>
              <a:rPr lang="pt-BR" sz="2000" dirty="0" smtClean="0"/>
              <a:t>Ele</a:t>
            </a:r>
            <a:r>
              <a:rPr lang="pt-BR" sz="2000" b="1" dirty="0" smtClean="0"/>
              <a:t> </a:t>
            </a:r>
            <a:r>
              <a:rPr lang="pt-BR" sz="2000" dirty="0" smtClean="0"/>
              <a:t>consiste </a:t>
            </a:r>
            <a:r>
              <a:rPr lang="pt-BR" sz="2000" dirty="0"/>
              <a:t>numa consulta prévia à opinião popular, perante a qual, dependendo de seus resultados, adotar-se-ão providências legislativas ficando reservadas dificuldades para sua diferenciação de referendos</a:t>
            </a:r>
            <a:r>
              <a:rPr lang="pt-BR" sz="2000" dirty="0" smtClean="0"/>
              <a:t>. Em São Paulo, está regulamentado na Lei Municipal nº 14.005/2005.</a:t>
            </a:r>
            <a:endParaRPr lang="pt-BR" dirty="0" smtClean="0"/>
          </a:p>
          <a:p>
            <a:pPr marL="0" indent="0" algn="r">
              <a:buNone/>
            </a:pPr>
            <a:r>
              <a:rPr lang="pt-BR" dirty="0" smtClean="0"/>
              <a:t> </a:t>
            </a:r>
            <a:r>
              <a:rPr lang="pt-BR" sz="2000" dirty="0" smtClean="0"/>
              <a:t>(</a:t>
            </a:r>
            <a:r>
              <a:rPr lang="pt-BR" sz="2000" b="1" i="1" dirty="0" smtClean="0"/>
              <a:t>Soninha Francine e Paulo Teixeira)</a:t>
            </a:r>
            <a:endParaRPr lang="pt-BR" sz="2000" b="1" i="1" dirty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O objeto do plebiscito </a:t>
            </a:r>
            <a:r>
              <a:rPr lang="pt-BR" sz="2000" dirty="0" err="1"/>
              <a:t>limitar-se-à</a:t>
            </a:r>
            <a:r>
              <a:rPr lang="pt-BR" sz="2000" dirty="0"/>
              <a:t> a </a:t>
            </a:r>
            <a:r>
              <a:rPr lang="pt-BR" sz="2000" b="1" dirty="0"/>
              <a:t>um só </a:t>
            </a:r>
            <a:r>
              <a:rPr lang="pt-BR" sz="2000" b="1" dirty="0" smtClean="0"/>
              <a:t>assunto;</a:t>
            </a:r>
          </a:p>
          <a:p>
            <a:r>
              <a:rPr lang="pt-BR" sz="2000" dirty="0"/>
              <a:t>Conforme o resultado do plebiscito, </a:t>
            </a:r>
            <a:r>
              <a:rPr lang="pt-BR" sz="2000" b="1" dirty="0"/>
              <a:t>proclamado pela Justiça Eleitoral,</a:t>
            </a:r>
            <a:r>
              <a:rPr lang="pt-BR" sz="2000" dirty="0"/>
              <a:t> os poderes competentes tomarão as providências necessárias a sua implementação, inclusive, se for o caso, com a edição de </a:t>
            </a:r>
            <a:r>
              <a:rPr lang="pt-BR" sz="2000" dirty="0" smtClean="0"/>
              <a:t>lei;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801698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Iniciativa Popular e Referendo</a:t>
            </a:r>
            <a:endParaRPr lang="pt-BR" sz="36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pt-BR" sz="2000" dirty="0" smtClean="0"/>
              <a:t>Configura-se</a:t>
            </a:r>
            <a:r>
              <a:rPr lang="pt-BR" sz="2000" dirty="0"/>
              <a:t>, assim, num direito do eleitorado de propor ao Poder Legislativo, projetos de lei, iniciando, ao lado de outros agentes </a:t>
            </a:r>
            <a:r>
              <a:rPr lang="pt-BR" sz="2000" dirty="0" smtClean="0"/>
              <a:t>políticos, </a:t>
            </a:r>
            <a:r>
              <a:rPr lang="pt-BR" sz="2000" dirty="0"/>
              <a:t>o processo legislativo</a:t>
            </a:r>
            <a:r>
              <a:rPr lang="pt-BR" sz="2000" dirty="0" smtClean="0"/>
              <a:t>.</a:t>
            </a:r>
          </a:p>
          <a:p>
            <a:pPr marL="0" indent="0">
              <a:buNone/>
            </a:pPr>
            <a:endParaRPr lang="pt-BR" sz="2000" dirty="0"/>
          </a:p>
          <a:p>
            <a:r>
              <a:rPr lang="pt-BR" sz="2000" dirty="0"/>
              <a:t>Através desses instrumentos, a sociedade civil pode interferir nas decisões do parlamento ou do governo sem a mediação de partidos ou representantes políticos. Esses instrumentos são o meio de tirar o controle total do poder hegemônico, pois uma vez concentrado o poder se torna meio de manipulação e dominação, a exemplo dos movimentos nazistas e </a:t>
            </a:r>
            <a:r>
              <a:rPr lang="pt-BR" sz="2000" dirty="0" smtClean="0"/>
              <a:t>fascistas.</a:t>
            </a:r>
          </a:p>
          <a:p>
            <a:pPr marL="0" indent="0">
              <a:buNone/>
            </a:pPr>
            <a:endParaRPr lang="pt-BR" sz="20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O referendo é o instrumento que mais aproxima da democracia pura, mas também é o mais complexo por sua intimidade com outros instrumentos, como o plebiscito e o veto popular.</a:t>
            </a:r>
          </a:p>
          <a:p>
            <a:r>
              <a:rPr lang="pt-BR" dirty="0"/>
              <a:t>É geralmente definido como uma consulta à opinião pública para a aprovação de normas legais ou constitucionais relacionadas a um interesse público relevante. A consulta é feita após a aprovação do projeto normativo e, como consequência, pode aprová-lo ou rejeitá-lo.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276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Conselho de Representantes</a:t>
            </a:r>
            <a:endParaRPr lang="pt-BR" sz="3600" b="1" dirty="0">
              <a:solidFill>
                <a:srgbClr val="FF0000"/>
              </a:solidFill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sz="3600" b="1" dirty="0" smtClean="0"/>
              <a:t>Art</a:t>
            </a:r>
            <a:r>
              <a:rPr lang="pt-BR" sz="3600" b="1" dirty="0"/>
              <a:t>. 54 </a:t>
            </a:r>
            <a:r>
              <a:rPr lang="pt-BR" sz="3600" dirty="0"/>
              <a:t>- A cada área administrativa do Município, a ser definida em lei, corresponderá um Conselho de Representantes, cujos membros serão eleitos na forma estabelecida na referida legislação</a:t>
            </a:r>
            <a:r>
              <a:rPr lang="pt-BR" sz="2400" dirty="0"/>
              <a:t>. </a:t>
            </a:r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b="1" dirty="0"/>
              <a:t>Art. 55 </a:t>
            </a:r>
            <a:r>
              <a:rPr lang="pt-BR" dirty="0"/>
              <a:t>- Aos Conselhos de Representantes compete, além do estabelecido em lei, as seguintes atribuições</a:t>
            </a:r>
            <a:r>
              <a:rPr lang="pt-BR" dirty="0" smtClean="0"/>
              <a:t>:</a:t>
            </a:r>
          </a:p>
          <a:p>
            <a:r>
              <a:rPr lang="pt-BR" dirty="0" smtClean="0"/>
              <a:t> </a:t>
            </a:r>
            <a:r>
              <a:rPr lang="pt-BR" dirty="0"/>
              <a:t>I - participar, em nível local, do processo de Planejamento Municipal e em especial da elaboração das propostas de diretrizes orçamentárias e do orçamento municipal bem como do Plano Diretor e das respectivas revisões; </a:t>
            </a:r>
            <a:endParaRPr lang="pt-BR" dirty="0" smtClean="0"/>
          </a:p>
          <a:p>
            <a:r>
              <a:rPr lang="pt-BR" dirty="0" smtClean="0"/>
              <a:t>II </a:t>
            </a:r>
            <a:r>
              <a:rPr lang="pt-BR" dirty="0"/>
              <a:t>- participar, em nível local, da fiscalização da execução do orçamento e dos demais atos da administração municipal; </a:t>
            </a:r>
            <a:endParaRPr lang="pt-BR" dirty="0" smtClean="0"/>
          </a:p>
          <a:p>
            <a:r>
              <a:rPr lang="pt-BR" dirty="0" smtClean="0"/>
              <a:t>III </a:t>
            </a:r>
            <a:r>
              <a:rPr lang="pt-BR" dirty="0"/>
              <a:t>- encaminhar representações ao Executivo e à Câmara Municipal, a respeito de questões relacionadas com o interesse da população local.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83298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1385</Words>
  <Application>Microsoft Office PowerPoint</Application>
  <PresentationFormat>Personalizar</PresentationFormat>
  <Paragraphs>93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Lei Orgânica do Município e Plano de Metas em São Paulo</vt:lpstr>
      <vt:lpstr>LOM: A constituição municipal</vt:lpstr>
      <vt:lpstr>Princípios</vt:lpstr>
      <vt:lpstr>Participação Popular e Administração Pública</vt:lpstr>
      <vt:lpstr>Democracia Direta</vt:lpstr>
      <vt:lpstr>Instrumentos da Democracia Direta</vt:lpstr>
      <vt:lpstr>Instrumentos de participação popular</vt:lpstr>
      <vt:lpstr>Iniciativa Popular e Referendo</vt:lpstr>
      <vt:lpstr>Conselho de Representantes</vt:lpstr>
      <vt:lpstr>Conselho Participativo Municipal</vt:lpstr>
      <vt:lpstr>O que é o Programa de Metas?</vt:lpstr>
      <vt:lpstr>Elementos do Programa de Metas</vt:lpstr>
      <vt:lpstr>Plano de Metas da Cidade de São Paulo</vt:lpstr>
      <vt:lpstr>Quadro Atual</vt:lpstr>
      <vt:lpstr>Links de interesse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Nabil</dc:creator>
  <cp:lastModifiedBy>ACER</cp:lastModifiedBy>
  <cp:revision>58</cp:revision>
  <dcterms:created xsi:type="dcterms:W3CDTF">2016-02-23T16:40:20Z</dcterms:created>
  <dcterms:modified xsi:type="dcterms:W3CDTF">2019-06-17T21:31:24Z</dcterms:modified>
</cp:coreProperties>
</file>