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81" r:id="rId4"/>
    <p:sldId id="282" r:id="rId5"/>
    <p:sldId id="260" r:id="rId6"/>
    <p:sldId id="289" r:id="rId7"/>
    <p:sldId id="258" r:id="rId8"/>
    <p:sldId id="259" r:id="rId9"/>
    <p:sldId id="283" r:id="rId10"/>
    <p:sldId id="295" r:id="rId11"/>
    <p:sldId id="296" r:id="rId12"/>
    <p:sldId id="276" r:id="rId13"/>
    <p:sldId id="293" r:id="rId14"/>
    <p:sldId id="292" r:id="rId15"/>
    <p:sldId id="294" r:id="rId16"/>
    <p:sldId id="284" r:id="rId17"/>
    <p:sldId id="290" r:id="rId18"/>
    <p:sldId id="261" r:id="rId19"/>
    <p:sldId id="262" r:id="rId20"/>
    <p:sldId id="263" r:id="rId21"/>
    <p:sldId id="264" r:id="rId22"/>
    <p:sldId id="265" r:id="rId23"/>
    <p:sldId id="266" r:id="rId24"/>
    <p:sldId id="267" r:id="rId25"/>
    <p:sldId id="268" r:id="rId26"/>
    <p:sldId id="291" r:id="rId27"/>
    <p:sldId id="277" r:id="rId28"/>
    <p:sldId id="278" r:id="rId29"/>
    <p:sldId id="279" r:id="rId30"/>
    <p:sldId id="280" r:id="rId31"/>
    <p:sldId id="285" r:id="rId32"/>
    <p:sldId id="286" r:id="rId33"/>
    <p:sldId id="287" r:id="rId34"/>
    <p:sldId id="288" r:id="rId3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2" d="100"/>
          <a:sy n="82" d="100"/>
        </p:scale>
        <p:origin x="-78" y="4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9A6A34-EDA7-4F18-B737-2E3804223647}" type="datetimeFigureOut">
              <a:rPr lang="pt-BR" smtClean="0"/>
              <a:pPr/>
              <a:t>18/04/2016</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840973-A8A5-4A91-80DF-11B6D24DC596}" type="slidenum">
              <a:rPr lang="pt-BR" smtClean="0"/>
              <a:pPr/>
              <a:t>‹nº›</a:t>
            </a:fld>
            <a:endParaRPr lang="pt-BR"/>
          </a:p>
        </p:txBody>
      </p:sp>
    </p:spTree>
    <p:extLst>
      <p:ext uri="{BB962C8B-B14F-4D97-AF65-F5344CB8AC3E}">
        <p14:creationId xmlns:p14="http://schemas.microsoft.com/office/powerpoint/2010/main" xmlns="" val="4250052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1DAF08F0-C88F-4A60-965D-2103D34FE42B}" type="datetimeFigureOut">
              <a:rPr lang="pt-BR" smtClean="0"/>
              <a:pPr/>
              <a:t>18/04/2016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2CC1704-EF53-445F-B10C-2A15DEF1B10F}" type="slidenum">
              <a:rPr lang="pt-BR" smtClean="0"/>
              <a:pPr/>
              <a:t>‹nº›</a:t>
            </a:fld>
            <a:endParaRPr lang="pt-BR"/>
          </a:p>
        </p:txBody>
      </p:sp>
    </p:spTree>
    <p:extLst>
      <p:ext uri="{BB962C8B-B14F-4D97-AF65-F5344CB8AC3E}">
        <p14:creationId xmlns:p14="http://schemas.microsoft.com/office/powerpoint/2010/main" xmlns="" val="482868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DAF08F0-C88F-4A60-965D-2103D34FE42B}" type="datetimeFigureOut">
              <a:rPr lang="pt-BR" smtClean="0"/>
              <a:pPr/>
              <a:t>18/04/2016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2CC1704-EF53-445F-B10C-2A15DEF1B10F}" type="slidenum">
              <a:rPr lang="pt-BR" smtClean="0"/>
              <a:pPr/>
              <a:t>‹nº›</a:t>
            </a:fld>
            <a:endParaRPr lang="pt-BR"/>
          </a:p>
        </p:txBody>
      </p:sp>
    </p:spTree>
    <p:extLst>
      <p:ext uri="{BB962C8B-B14F-4D97-AF65-F5344CB8AC3E}">
        <p14:creationId xmlns:p14="http://schemas.microsoft.com/office/powerpoint/2010/main" xmlns="" val="276404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DAF08F0-C88F-4A60-965D-2103D34FE42B}" type="datetimeFigureOut">
              <a:rPr lang="pt-BR" smtClean="0"/>
              <a:pPr/>
              <a:t>18/04/2016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2CC1704-EF53-445F-B10C-2A15DEF1B10F}" type="slidenum">
              <a:rPr lang="pt-BR" smtClean="0"/>
              <a:pPr/>
              <a:t>‹nº›</a:t>
            </a:fld>
            <a:endParaRPr lang="pt-BR"/>
          </a:p>
        </p:txBody>
      </p:sp>
    </p:spTree>
    <p:extLst>
      <p:ext uri="{BB962C8B-B14F-4D97-AF65-F5344CB8AC3E}">
        <p14:creationId xmlns:p14="http://schemas.microsoft.com/office/powerpoint/2010/main" xmlns="" val="1202592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DAF08F0-C88F-4A60-965D-2103D34FE42B}" type="datetimeFigureOut">
              <a:rPr lang="pt-BR" smtClean="0"/>
              <a:pPr/>
              <a:t>18/04/2016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2CC1704-EF53-445F-B10C-2A15DEF1B10F}" type="slidenum">
              <a:rPr lang="pt-BR" smtClean="0"/>
              <a:pPr/>
              <a:t>‹nº›</a:t>
            </a:fld>
            <a:endParaRPr lang="pt-BR"/>
          </a:p>
        </p:txBody>
      </p:sp>
    </p:spTree>
    <p:extLst>
      <p:ext uri="{BB962C8B-B14F-4D97-AF65-F5344CB8AC3E}">
        <p14:creationId xmlns:p14="http://schemas.microsoft.com/office/powerpoint/2010/main" xmlns="" val="3874682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1DAF08F0-C88F-4A60-965D-2103D34FE42B}" type="datetimeFigureOut">
              <a:rPr lang="pt-BR" smtClean="0"/>
              <a:pPr/>
              <a:t>18/04/2016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2CC1704-EF53-445F-B10C-2A15DEF1B10F}" type="slidenum">
              <a:rPr lang="pt-BR" smtClean="0"/>
              <a:pPr/>
              <a:t>‹nº›</a:t>
            </a:fld>
            <a:endParaRPr lang="pt-BR"/>
          </a:p>
        </p:txBody>
      </p:sp>
    </p:spTree>
    <p:extLst>
      <p:ext uri="{BB962C8B-B14F-4D97-AF65-F5344CB8AC3E}">
        <p14:creationId xmlns:p14="http://schemas.microsoft.com/office/powerpoint/2010/main" xmlns="" val="1345350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DAF08F0-C88F-4A60-965D-2103D34FE42B}" type="datetimeFigureOut">
              <a:rPr lang="pt-BR" smtClean="0"/>
              <a:pPr/>
              <a:t>18/04/2016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2CC1704-EF53-445F-B10C-2A15DEF1B10F}" type="slidenum">
              <a:rPr lang="pt-BR" smtClean="0"/>
              <a:pPr/>
              <a:t>‹nº›</a:t>
            </a:fld>
            <a:endParaRPr lang="pt-BR"/>
          </a:p>
        </p:txBody>
      </p:sp>
    </p:spTree>
    <p:extLst>
      <p:ext uri="{BB962C8B-B14F-4D97-AF65-F5344CB8AC3E}">
        <p14:creationId xmlns:p14="http://schemas.microsoft.com/office/powerpoint/2010/main" xmlns="" val="457192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DAF08F0-C88F-4A60-965D-2103D34FE42B}" type="datetimeFigureOut">
              <a:rPr lang="pt-BR" smtClean="0"/>
              <a:pPr/>
              <a:t>18/04/2016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2CC1704-EF53-445F-B10C-2A15DEF1B10F}" type="slidenum">
              <a:rPr lang="pt-BR" smtClean="0"/>
              <a:pPr/>
              <a:t>‹nº›</a:t>
            </a:fld>
            <a:endParaRPr lang="pt-BR"/>
          </a:p>
        </p:txBody>
      </p:sp>
    </p:spTree>
    <p:extLst>
      <p:ext uri="{BB962C8B-B14F-4D97-AF65-F5344CB8AC3E}">
        <p14:creationId xmlns:p14="http://schemas.microsoft.com/office/powerpoint/2010/main" xmlns="" val="1480613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1DAF08F0-C88F-4A60-965D-2103D34FE42B}" type="datetimeFigureOut">
              <a:rPr lang="pt-BR" smtClean="0"/>
              <a:pPr/>
              <a:t>18/04/2016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2CC1704-EF53-445F-B10C-2A15DEF1B10F}" type="slidenum">
              <a:rPr lang="pt-BR" smtClean="0"/>
              <a:pPr/>
              <a:t>‹nº›</a:t>
            </a:fld>
            <a:endParaRPr lang="pt-BR"/>
          </a:p>
        </p:txBody>
      </p:sp>
    </p:spTree>
    <p:extLst>
      <p:ext uri="{BB962C8B-B14F-4D97-AF65-F5344CB8AC3E}">
        <p14:creationId xmlns:p14="http://schemas.microsoft.com/office/powerpoint/2010/main" xmlns="" val="2614685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DAF08F0-C88F-4A60-965D-2103D34FE42B}" type="datetimeFigureOut">
              <a:rPr lang="pt-BR" smtClean="0"/>
              <a:pPr/>
              <a:t>18/04/2016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2CC1704-EF53-445F-B10C-2A15DEF1B10F}" type="slidenum">
              <a:rPr lang="pt-BR" smtClean="0"/>
              <a:pPr/>
              <a:t>‹nº›</a:t>
            </a:fld>
            <a:endParaRPr lang="pt-BR"/>
          </a:p>
        </p:txBody>
      </p:sp>
    </p:spTree>
    <p:extLst>
      <p:ext uri="{BB962C8B-B14F-4D97-AF65-F5344CB8AC3E}">
        <p14:creationId xmlns:p14="http://schemas.microsoft.com/office/powerpoint/2010/main" xmlns="" val="1232992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DAF08F0-C88F-4A60-965D-2103D34FE42B}" type="datetimeFigureOut">
              <a:rPr lang="pt-BR" smtClean="0"/>
              <a:pPr/>
              <a:t>18/04/2016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2CC1704-EF53-445F-B10C-2A15DEF1B10F}" type="slidenum">
              <a:rPr lang="pt-BR" smtClean="0"/>
              <a:pPr/>
              <a:t>‹nº›</a:t>
            </a:fld>
            <a:endParaRPr lang="pt-BR"/>
          </a:p>
        </p:txBody>
      </p:sp>
    </p:spTree>
    <p:extLst>
      <p:ext uri="{BB962C8B-B14F-4D97-AF65-F5344CB8AC3E}">
        <p14:creationId xmlns:p14="http://schemas.microsoft.com/office/powerpoint/2010/main" xmlns="" val="1665464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DAF08F0-C88F-4A60-965D-2103D34FE42B}" type="datetimeFigureOut">
              <a:rPr lang="pt-BR" smtClean="0"/>
              <a:pPr/>
              <a:t>18/04/2016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2CC1704-EF53-445F-B10C-2A15DEF1B10F}" type="slidenum">
              <a:rPr lang="pt-BR" smtClean="0"/>
              <a:pPr/>
              <a:t>‹nº›</a:t>
            </a:fld>
            <a:endParaRPr lang="pt-BR"/>
          </a:p>
        </p:txBody>
      </p:sp>
    </p:spTree>
    <p:extLst>
      <p:ext uri="{BB962C8B-B14F-4D97-AF65-F5344CB8AC3E}">
        <p14:creationId xmlns:p14="http://schemas.microsoft.com/office/powerpoint/2010/main" xmlns="" val="391713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F08F0-C88F-4A60-965D-2103D34FE42B}" type="datetimeFigureOut">
              <a:rPr lang="pt-BR" smtClean="0"/>
              <a:pPr/>
              <a:t>18/04/2016</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CC1704-EF53-445F-B10C-2A15DEF1B10F}" type="slidenum">
              <a:rPr lang="pt-BR" smtClean="0"/>
              <a:pPr/>
              <a:t>‹nº›</a:t>
            </a:fld>
            <a:endParaRPr lang="pt-BR"/>
          </a:p>
        </p:txBody>
      </p:sp>
    </p:spTree>
    <p:extLst>
      <p:ext uri="{BB962C8B-B14F-4D97-AF65-F5344CB8AC3E}">
        <p14:creationId xmlns:p14="http://schemas.microsoft.com/office/powerpoint/2010/main" xmlns="" val="3472478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3568" y="1700808"/>
            <a:ext cx="7772400" cy="1470025"/>
          </a:xfrm>
        </p:spPr>
        <p:txBody>
          <a:bodyPr/>
          <a:lstStyle/>
          <a:p>
            <a:r>
              <a:rPr lang="pt-BR" dirty="0" smtClean="0"/>
              <a:t>Conexões entre meio ambiente, populações tradicionais </a:t>
            </a:r>
            <a:r>
              <a:rPr lang="pt-BR" smtClean="0"/>
              <a:t>e Estado</a:t>
            </a:r>
            <a:endParaRPr lang="pt-BR" dirty="0"/>
          </a:p>
        </p:txBody>
      </p:sp>
      <p:sp>
        <p:nvSpPr>
          <p:cNvPr id="3" name="Subtítulo 2"/>
          <p:cNvSpPr>
            <a:spLocks noGrp="1"/>
          </p:cNvSpPr>
          <p:nvPr>
            <p:ph type="subTitle" idx="1"/>
          </p:nvPr>
        </p:nvSpPr>
        <p:spPr/>
        <p:txBody>
          <a:bodyPr>
            <a:normAutofit fontScale="77500" lnSpcReduction="20000"/>
          </a:bodyPr>
          <a:lstStyle/>
          <a:p>
            <a:r>
              <a:rPr lang="pt-BR" dirty="0" err="1" smtClean="0"/>
              <a:t>Lisângela</a:t>
            </a:r>
            <a:r>
              <a:rPr lang="pt-BR" dirty="0" smtClean="0"/>
              <a:t> </a:t>
            </a:r>
            <a:r>
              <a:rPr lang="pt-BR" dirty="0" err="1" smtClean="0"/>
              <a:t>Kati</a:t>
            </a:r>
            <a:r>
              <a:rPr lang="pt-BR" dirty="0" smtClean="0"/>
              <a:t> do Nascimento</a:t>
            </a:r>
          </a:p>
          <a:p>
            <a:r>
              <a:rPr lang="pt-BR" dirty="0" smtClean="0"/>
              <a:t>NUPAUB- USP</a:t>
            </a:r>
          </a:p>
          <a:p>
            <a:r>
              <a:rPr lang="pt-BR" dirty="0" smtClean="0"/>
              <a:t>Núcleo de Apoio à Pesquisa sobre Populações Humanas em Áreas Úmidas Brasileiras- USP</a:t>
            </a:r>
          </a:p>
          <a:p>
            <a:endParaRPr lang="pt-BR" dirty="0"/>
          </a:p>
        </p:txBody>
      </p:sp>
    </p:spTree>
    <p:extLst>
      <p:ext uri="{BB962C8B-B14F-4D97-AF65-F5344CB8AC3E}">
        <p14:creationId xmlns:p14="http://schemas.microsoft.com/office/powerpoint/2010/main" xmlns="" val="3485596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BR" dirty="0" smtClean="0"/>
              <a:t>Lutas e demandas</a:t>
            </a:r>
            <a:endParaRPr lang="pt-BR" dirty="0"/>
          </a:p>
        </p:txBody>
      </p:sp>
      <p:sp>
        <p:nvSpPr>
          <p:cNvPr id="3" name="Espaço Reservado para Conteúdo 2"/>
          <p:cNvSpPr>
            <a:spLocks noGrp="1"/>
          </p:cNvSpPr>
          <p:nvPr>
            <p:ph idx="1"/>
          </p:nvPr>
        </p:nvSpPr>
        <p:spPr/>
        <p:txBody>
          <a:bodyPr>
            <a:normAutofit fontScale="70000" lnSpcReduction="20000"/>
          </a:bodyPr>
          <a:lstStyle/>
          <a:p>
            <a:pPr marL="274320" indent="-274320">
              <a:spcBef>
                <a:spcPts val="580"/>
              </a:spcBef>
              <a:buFont typeface="Wingdings 2"/>
              <a:buChar char=""/>
              <a:defRPr/>
            </a:pPr>
            <a:r>
              <a:rPr lang="pt-BR" dirty="0"/>
              <a:t>Estratégias de luta:</a:t>
            </a:r>
          </a:p>
          <a:p>
            <a:pPr marL="274320" indent="-274320">
              <a:spcBef>
                <a:spcPts val="580"/>
              </a:spcBef>
              <a:buFontTx/>
              <a:buChar char="-"/>
              <a:defRPr/>
            </a:pPr>
            <a:r>
              <a:rPr lang="pt-BR" dirty="0"/>
              <a:t>Contra o racismo</a:t>
            </a:r>
          </a:p>
          <a:p>
            <a:pPr marL="274320" indent="-274320">
              <a:spcBef>
                <a:spcPts val="580"/>
              </a:spcBef>
              <a:buFontTx/>
              <a:buChar char="-"/>
              <a:defRPr/>
            </a:pPr>
            <a:r>
              <a:rPr lang="pt-BR" dirty="0"/>
              <a:t>Pela terra e território (contra empreendimentos econômicos);</a:t>
            </a:r>
          </a:p>
          <a:p>
            <a:pPr marL="274320" indent="-274320">
              <a:spcBef>
                <a:spcPts val="580"/>
              </a:spcBef>
              <a:buFontTx/>
              <a:buChar char="-"/>
              <a:defRPr/>
            </a:pPr>
            <a:r>
              <a:rPr lang="pt-BR" dirty="0"/>
              <a:t>Pela vida;</a:t>
            </a:r>
          </a:p>
          <a:p>
            <a:pPr marL="274320" indent="-274320">
              <a:spcBef>
                <a:spcPts val="580"/>
              </a:spcBef>
              <a:buFontTx/>
              <a:buChar char="-"/>
              <a:defRPr/>
            </a:pPr>
            <a:r>
              <a:rPr lang="pt-BR" dirty="0"/>
              <a:t>Pelo respeito à diversidade sociocultural</a:t>
            </a:r>
          </a:p>
          <a:p>
            <a:pPr marL="274320" indent="-274320">
              <a:spcBef>
                <a:spcPts val="580"/>
              </a:spcBef>
              <a:buFontTx/>
              <a:buChar char="-"/>
              <a:defRPr/>
            </a:pPr>
            <a:r>
              <a:rPr lang="pt-BR" dirty="0"/>
              <a:t>Pela garantia do direito à cidadania;</a:t>
            </a:r>
          </a:p>
          <a:p>
            <a:pPr marL="274320" indent="-274320">
              <a:spcBef>
                <a:spcPts val="580"/>
              </a:spcBef>
              <a:buFontTx/>
              <a:buChar char="-"/>
              <a:defRPr/>
            </a:pPr>
            <a:r>
              <a:rPr lang="pt-BR" dirty="0"/>
              <a:t>Pelo desenvolvimento de políticas públicas que reconheçam, reparem e garantam o direito das comunidades quilombolas à saúde, à moradia, ao trabalho e à educação.</a:t>
            </a:r>
          </a:p>
          <a:p>
            <a:pPr marL="0" indent="0">
              <a:spcBef>
                <a:spcPts val="580"/>
              </a:spcBef>
              <a:buNone/>
              <a:defRPr/>
            </a:pPr>
            <a:endParaRPr lang="pt-BR" b="1" dirty="0"/>
          </a:p>
          <a:p>
            <a:pPr marL="0" indent="0">
              <a:spcBef>
                <a:spcPts val="580"/>
              </a:spcBef>
              <a:buNone/>
              <a:defRPr/>
            </a:pPr>
            <a:r>
              <a:rPr lang="pt-BR" dirty="0" smtClean="0"/>
              <a:t>. </a:t>
            </a:r>
            <a:endParaRPr lang="pt-BR" dirty="0"/>
          </a:p>
          <a:p>
            <a:endParaRPr lang="pt-BR" dirty="0"/>
          </a:p>
        </p:txBody>
      </p:sp>
    </p:spTree>
    <p:extLst>
      <p:ext uri="{BB962C8B-B14F-4D97-AF65-F5344CB8AC3E}">
        <p14:creationId xmlns:p14="http://schemas.microsoft.com/office/powerpoint/2010/main" xmlns="" val="4140723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BR" dirty="0" smtClean="0"/>
              <a:t>Dificuldades</a:t>
            </a:r>
            <a:endParaRPr lang="pt-BR" dirty="0"/>
          </a:p>
        </p:txBody>
      </p:sp>
      <p:pic>
        <p:nvPicPr>
          <p:cNvPr id="4" name="Picture 9" descr="IMG_4131"/>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683568" y="1654710"/>
            <a:ext cx="3287684" cy="2190404"/>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5" name="Picture 8" descr="Imagem_caio 17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4644008" y="1600199"/>
            <a:ext cx="2914650" cy="2189163"/>
          </a:xfrm>
          <a:prstGeom prst="rect">
            <a:avLst/>
          </a:prstGeom>
          <a:noFill/>
          <a:extLs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6" name="Retângulo 5"/>
          <p:cNvSpPr/>
          <p:nvPr/>
        </p:nvSpPr>
        <p:spPr>
          <a:xfrm>
            <a:off x="611560" y="4077072"/>
            <a:ext cx="7632848" cy="1754326"/>
          </a:xfrm>
          <a:prstGeom prst="rect">
            <a:avLst/>
          </a:prstGeom>
        </p:spPr>
        <p:txBody>
          <a:bodyPr wrap="square">
            <a:spAutoFit/>
          </a:bodyPr>
          <a:lstStyle/>
          <a:p>
            <a:r>
              <a:rPr lang="pt-BR" altLang="pt-BR" dirty="0" smtClean="0"/>
              <a:t>- Falta </a:t>
            </a:r>
            <a:r>
              <a:rPr lang="pt-BR" altLang="pt-BR" dirty="0"/>
              <a:t>de um projeto pedagógico com uma proposta teórico-pedagógica que contemple a pluralidade cultural e </a:t>
            </a:r>
            <a:r>
              <a:rPr lang="pt-BR" altLang="pt-BR" dirty="0" smtClean="0"/>
              <a:t>privilegie </a:t>
            </a:r>
            <a:r>
              <a:rPr lang="pt-BR" altLang="pt-BR" dirty="0"/>
              <a:t>como foco de estudo e análise o espaço geográfico local.</a:t>
            </a:r>
          </a:p>
          <a:p>
            <a:endParaRPr lang="pt-BR" altLang="pt-BR" dirty="0"/>
          </a:p>
          <a:p>
            <a:r>
              <a:rPr lang="pt-BR" altLang="pt-BR" dirty="0" smtClean="0"/>
              <a:t>- Desqualificação do modo de </a:t>
            </a:r>
            <a:r>
              <a:rPr lang="pt-BR" altLang="pt-BR" dirty="0"/>
              <a:t>vida e dos valores culturais quilombolas.</a:t>
            </a:r>
          </a:p>
          <a:p>
            <a:r>
              <a:rPr lang="pt-BR" altLang="pt-BR" dirty="0" smtClean="0"/>
              <a:t>- Discriminação </a:t>
            </a:r>
            <a:r>
              <a:rPr lang="pt-BR" altLang="pt-BR" dirty="0"/>
              <a:t>racial</a:t>
            </a:r>
          </a:p>
        </p:txBody>
      </p:sp>
    </p:spTree>
    <p:extLst>
      <p:ext uri="{BB962C8B-B14F-4D97-AF65-F5344CB8AC3E}">
        <p14:creationId xmlns:p14="http://schemas.microsoft.com/office/powerpoint/2010/main" xmlns="" val="1170543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10000"/>
          </a:bodyPr>
          <a:lstStyle/>
          <a:p>
            <a:pPr>
              <a:defRPr/>
            </a:pPr>
            <a:r>
              <a:rPr lang="pt-BR" altLang="pt-BR" dirty="0"/>
              <a:t>Políticas educacionais homogeneizadoras. </a:t>
            </a:r>
          </a:p>
          <a:p>
            <a:pPr>
              <a:defRPr/>
            </a:pPr>
            <a:r>
              <a:rPr lang="pt-BR" altLang="pt-BR" dirty="0"/>
              <a:t>O mito da democracia racial. </a:t>
            </a:r>
          </a:p>
          <a:p>
            <a:pPr>
              <a:defRPr/>
            </a:pPr>
            <a:r>
              <a:rPr lang="pt-BR" altLang="pt-BR" dirty="0"/>
              <a:t>A historiografia oficial ocultou a violência física e simbólica sofrida pelos negros.</a:t>
            </a:r>
          </a:p>
          <a:p>
            <a:pPr>
              <a:defRPr/>
            </a:pPr>
            <a:r>
              <a:rPr lang="pt-BR" altLang="pt-BR" dirty="0"/>
              <a:t>As propostas curriculares educacionais restringiram a  diversidade cultural a uma cultura das classes dominantes.</a:t>
            </a:r>
          </a:p>
          <a:p>
            <a:pPr>
              <a:defRPr/>
            </a:pPr>
            <a:endParaRPr lang="pt-BR" altLang="pt-BR" dirty="0"/>
          </a:p>
          <a:p>
            <a:pPr marL="0" indent="0" algn="ctr">
              <a:buNone/>
              <a:defRPr/>
            </a:pPr>
            <a:r>
              <a:rPr lang="pt-BR" altLang="pt-BR" dirty="0"/>
              <a:t> livros didáticos </a:t>
            </a:r>
          </a:p>
          <a:p>
            <a:endParaRPr lang="pt-BR" dirty="0"/>
          </a:p>
        </p:txBody>
      </p:sp>
      <p:sp>
        <p:nvSpPr>
          <p:cNvPr id="4" name="Seta para baixo 3"/>
          <p:cNvSpPr/>
          <p:nvPr/>
        </p:nvSpPr>
        <p:spPr>
          <a:xfrm>
            <a:off x="3923928" y="4869160"/>
            <a:ext cx="14401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xmlns="" val="3063724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pPr marL="0" indent="0">
              <a:buNone/>
            </a:pPr>
            <a:r>
              <a:rPr lang="pt-BR" dirty="0"/>
              <a:t>-  </a:t>
            </a:r>
            <a:r>
              <a:rPr lang="pt-BR" sz="2800" dirty="0" smtClean="0"/>
              <a:t>atenção </a:t>
            </a:r>
            <a:r>
              <a:rPr lang="pt-BR" sz="2800" dirty="0"/>
              <a:t>ao </a:t>
            </a:r>
            <a:r>
              <a:rPr lang="pt-BR" sz="2800" dirty="0" smtClean="0"/>
              <a:t>território!</a:t>
            </a:r>
            <a:endParaRPr lang="pt-BR" sz="2800" dirty="0"/>
          </a:p>
          <a:p>
            <a:pPr marL="0" indent="0">
              <a:buNone/>
            </a:pPr>
            <a:r>
              <a:rPr lang="pt-BR" sz="2800" dirty="0"/>
              <a:t>- muitas formas de se relacionar com a terra: camponês, agricultor familiar, trabalhador rural...</a:t>
            </a:r>
          </a:p>
          <a:p>
            <a:pPr marL="0" indent="0">
              <a:buNone/>
            </a:pPr>
            <a:r>
              <a:rPr lang="pt-BR" sz="2800" dirty="0" smtClean="0"/>
              <a:t>- </a:t>
            </a:r>
            <a:r>
              <a:rPr lang="pt-BR" sz="2800" dirty="0"/>
              <a:t>a educação do campo não pode ficar centrada apenas no modo de produção, ou seja, na sua forma econômica, sem dar atenção a questões da identidade, história e memória. </a:t>
            </a:r>
          </a:p>
          <a:p>
            <a:endParaRPr lang="pt-BR" dirty="0"/>
          </a:p>
        </p:txBody>
      </p:sp>
    </p:spTree>
    <p:extLst>
      <p:ext uri="{BB962C8B-B14F-4D97-AF65-F5344CB8AC3E}">
        <p14:creationId xmlns:p14="http://schemas.microsoft.com/office/powerpoint/2010/main" xmlns="" val="2622261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BR" dirty="0" smtClean="0"/>
              <a:t>Terra, Território, Escola e Currículo</a:t>
            </a:r>
            <a:endParaRPr lang="pt-BR" dirty="0"/>
          </a:p>
        </p:txBody>
      </p:sp>
      <p:sp>
        <p:nvSpPr>
          <p:cNvPr id="3" name="Espaço Reservado para Conteúdo 2"/>
          <p:cNvSpPr>
            <a:spLocks noGrp="1"/>
          </p:cNvSpPr>
          <p:nvPr>
            <p:ph idx="1"/>
          </p:nvPr>
        </p:nvSpPr>
        <p:spPr/>
        <p:txBody>
          <a:bodyPr>
            <a:normAutofit/>
          </a:bodyPr>
          <a:lstStyle/>
          <a:p>
            <a:r>
              <a:rPr lang="pt-BR" sz="2800" dirty="0" smtClean="0"/>
              <a:t>Lógica </a:t>
            </a:r>
            <a:r>
              <a:rPr lang="pt-BR" sz="2800" dirty="0" err="1" smtClean="0"/>
              <a:t>urbanocêntrica</a:t>
            </a:r>
            <a:r>
              <a:rPr lang="pt-BR" sz="2800" dirty="0" smtClean="0"/>
              <a:t>: concepção do campo como lugar do atraso; a referência está na cidade;</a:t>
            </a:r>
          </a:p>
          <a:p>
            <a:pPr marL="0" indent="0">
              <a:buNone/>
            </a:pPr>
            <a:r>
              <a:rPr lang="pt-BR" sz="2800" dirty="0" smtClean="0"/>
              <a:t> </a:t>
            </a:r>
          </a:p>
          <a:p>
            <a:r>
              <a:rPr lang="pt-BR" sz="2800" dirty="0" smtClean="0"/>
              <a:t>Consequência: “formação </a:t>
            </a:r>
            <a:r>
              <a:rPr lang="pt-BR" sz="2800" dirty="0"/>
              <a:t>de uma juventude que não tem nenhuma empatia com o modo de vida de sua própria família  e que muitas vezes está pronta para trocar o campo pela periferia </a:t>
            </a:r>
            <a:r>
              <a:rPr lang="pt-BR" sz="2800" dirty="0" smtClean="0"/>
              <a:t>urbana” – José Maurício </a:t>
            </a:r>
            <a:r>
              <a:rPr lang="pt-BR" sz="2800" dirty="0" err="1" smtClean="0"/>
              <a:t>Arruti</a:t>
            </a:r>
            <a:endParaRPr lang="pt-BR" sz="2800" dirty="0"/>
          </a:p>
          <a:p>
            <a:endParaRPr lang="pt-BR" dirty="0" smtClean="0"/>
          </a:p>
        </p:txBody>
      </p:sp>
    </p:spTree>
    <p:extLst>
      <p:ext uri="{BB962C8B-B14F-4D97-AF65-F5344CB8AC3E}">
        <p14:creationId xmlns:p14="http://schemas.microsoft.com/office/powerpoint/2010/main" xmlns="" val="1483236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endParaRPr lang="pt-BR" dirty="0"/>
          </a:p>
        </p:txBody>
      </p:sp>
      <p:sp>
        <p:nvSpPr>
          <p:cNvPr id="3" name="Espaço Reservado para Conteúdo 2"/>
          <p:cNvSpPr>
            <a:spLocks noGrp="1"/>
          </p:cNvSpPr>
          <p:nvPr>
            <p:ph idx="1"/>
          </p:nvPr>
        </p:nvSpPr>
        <p:spPr/>
        <p:txBody>
          <a:bodyPr>
            <a:normAutofit/>
          </a:bodyPr>
          <a:lstStyle/>
          <a:p>
            <a:r>
              <a:rPr lang="pt-BR" sz="2800" dirty="0" smtClean="0"/>
              <a:t> TERRA DE USO </a:t>
            </a:r>
            <a:r>
              <a:rPr lang="pt-BR" sz="2800" dirty="0"/>
              <a:t>COMUM, MEMÓRIA, ESCRAVIDÃO, RACISMO </a:t>
            </a:r>
            <a:r>
              <a:rPr lang="pt-BR" sz="2800" dirty="0" smtClean="0"/>
              <a:t>INSTITUCIONAL</a:t>
            </a:r>
            <a:endParaRPr lang="pt-BR" sz="2800" dirty="0"/>
          </a:p>
          <a:p>
            <a:r>
              <a:rPr lang="pt-BR" sz="2800" dirty="0"/>
              <a:t>“direito à preservação de suas manifestações culturais e à sustentabilidade  de seu território tradicional e a garantia de participação de representantes quilombolas na composição dos conselhos referentes à educação nos três entes federados</a:t>
            </a:r>
            <a:r>
              <a:rPr lang="pt-BR" sz="2800" dirty="0" smtClean="0"/>
              <a:t>”. Resolução no.08 de 2012</a:t>
            </a:r>
            <a:endParaRPr lang="pt-BR" sz="2800" dirty="0"/>
          </a:p>
          <a:p>
            <a:endParaRPr lang="pt-BR" dirty="0"/>
          </a:p>
        </p:txBody>
      </p:sp>
    </p:spTree>
    <p:extLst>
      <p:ext uri="{BB962C8B-B14F-4D97-AF65-F5344CB8AC3E}">
        <p14:creationId xmlns:p14="http://schemas.microsoft.com/office/powerpoint/2010/main" xmlns="" val="516488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ltLang="pt-BR" b="1" dirty="0"/>
              <a:t>Audiências Públicas - 2015</a:t>
            </a:r>
            <a:endParaRPr lang="pt-BR" dirty="0"/>
          </a:p>
        </p:txBody>
      </p:sp>
      <p:sp>
        <p:nvSpPr>
          <p:cNvPr id="3" name="Espaço Reservado para Conteúdo 2"/>
          <p:cNvSpPr>
            <a:spLocks noGrp="1"/>
          </p:cNvSpPr>
          <p:nvPr>
            <p:ph idx="1"/>
          </p:nvPr>
        </p:nvSpPr>
        <p:spPr/>
        <p:txBody>
          <a:bodyPr/>
          <a:lstStyle/>
          <a:p>
            <a:endParaRPr lang="pt-BR"/>
          </a:p>
        </p:txBody>
      </p:sp>
      <p:pic>
        <p:nvPicPr>
          <p:cNvPr id="4" name="Espaço Reservado para Conteúdo 8"/>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a:xfrm>
            <a:off x="539552" y="1484784"/>
            <a:ext cx="3810000" cy="2143125"/>
          </a:xfrm>
          <a:prstGeom prst="rect">
            <a:avLst/>
          </a:prstGeom>
        </p:spPr>
      </p:pic>
      <p:pic>
        <p:nvPicPr>
          <p:cNvPr id="5" name="Espaço Reservado para Conteúdo 9"/>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a:xfrm>
            <a:off x="4427984" y="1484783"/>
            <a:ext cx="3810000" cy="2143125"/>
          </a:xfrm>
          <a:prstGeom prst="rect">
            <a:avLst/>
          </a:prstGeom>
        </p:spPr>
      </p:pic>
      <p:pic>
        <p:nvPicPr>
          <p:cNvPr id="6" name="Espaço Reservado para Conteúdo 10"/>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a:xfrm>
            <a:off x="539552" y="3718370"/>
            <a:ext cx="3810000" cy="2143125"/>
          </a:xfrm>
          <a:prstGeom prst="rect">
            <a:avLst/>
          </a:prstGeom>
        </p:spPr>
      </p:pic>
      <p:pic>
        <p:nvPicPr>
          <p:cNvPr id="7" name="Espaço Reservado para Conteúdo 13"/>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a:xfrm>
            <a:off x="4406467" y="3717032"/>
            <a:ext cx="3810000" cy="2143125"/>
          </a:xfrm>
          <a:prstGeom prst="rect">
            <a:avLst/>
          </a:prstGeom>
        </p:spPr>
      </p:pic>
    </p:spTree>
    <p:extLst>
      <p:ext uri="{BB962C8B-B14F-4D97-AF65-F5344CB8AC3E}">
        <p14:creationId xmlns:p14="http://schemas.microsoft.com/office/powerpoint/2010/main" xmlns="" val="2280971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457200" y="1124744"/>
            <a:ext cx="8229600" cy="5001419"/>
          </a:xfrm>
        </p:spPr>
        <p:txBody>
          <a:bodyPr>
            <a:normAutofit fontScale="70000" lnSpcReduction="20000"/>
          </a:bodyPr>
          <a:lstStyle/>
          <a:p>
            <a:r>
              <a:rPr lang="pt-BR" dirty="0" smtClean="0"/>
              <a:t>A </a:t>
            </a:r>
            <a:r>
              <a:rPr lang="pt-BR" dirty="0"/>
              <a:t>grande conquista ainda é o território. Sem terra somos vazios.</a:t>
            </a:r>
          </a:p>
          <a:p>
            <a:r>
              <a:rPr lang="pt-BR" dirty="0"/>
              <a:t>Brigar por nossos costumes e cultura</a:t>
            </a:r>
          </a:p>
          <a:p>
            <a:r>
              <a:rPr lang="pt-BR" dirty="0"/>
              <a:t>Necessidade de transporte e de estradas melhores</a:t>
            </a:r>
          </a:p>
          <a:p>
            <a:r>
              <a:rPr lang="pt-BR" dirty="0"/>
              <a:t>Ensino de escolas- professores com conhecimento das nossas comunidades tradicionais</a:t>
            </a:r>
          </a:p>
          <a:p>
            <a:r>
              <a:rPr lang="pt-BR" dirty="0"/>
              <a:t>Necessidade de implantação de escolas nas comunidades </a:t>
            </a:r>
          </a:p>
          <a:p>
            <a:r>
              <a:rPr lang="pt-BR" dirty="0"/>
              <a:t>A globalização do ensino atrapalha muito. O modelo vem pronto. Queremos uma educação diferenciada. O espaço físico é muito ruim. Precisa melhorar ou criar novos espaços</a:t>
            </a:r>
          </a:p>
          <a:p>
            <a:r>
              <a:rPr lang="pt-BR" dirty="0"/>
              <a:t>Os pais poderiam poder utilizar o transporte escolar nos dias de reunião</a:t>
            </a:r>
          </a:p>
          <a:p>
            <a:r>
              <a:rPr lang="pt-BR" dirty="0"/>
              <a:t>Os pais e lideranças possam participar da elaboração dos planos anuais. É somente a Diretoria quem faz. Como elaborar uma educação diferenciada assim? É necessário abrir o diálogo com a comunidade na hora de elaborar esse plano de ensino. </a:t>
            </a:r>
          </a:p>
          <a:p>
            <a:pPr marL="0" indent="0">
              <a:buNone/>
            </a:pPr>
            <a:r>
              <a:rPr lang="pt-BR" b="1" smtClean="0"/>
              <a:t>     Carlos </a:t>
            </a:r>
            <a:r>
              <a:rPr lang="pt-BR" b="1" dirty="0"/>
              <a:t>Santana- bairro </a:t>
            </a:r>
            <a:r>
              <a:rPr lang="pt-BR" b="1" dirty="0" err="1"/>
              <a:t>Itapitangui</a:t>
            </a:r>
            <a:endParaRPr lang="pt-BR" dirty="0"/>
          </a:p>
          <a:p>
            <a:endParaRPr lang="pt-BR" dirty="0"/>
          </a:p>
        </p:txBody>
      </p:sp>
    </p:spTree>
    <p:extLst>
      <p:ext uri="{BB962C8B-B14F-4D97-AF65-F5344CB8AC3E}">
        <p14:creationId xmlns:p14="http://schemas.microsoft.com/office/powerpoint/2010/main" xmlns="" val="23657661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467544" y="908720"/>
            <a:ext cx="8229600" cy="5001419"/>
          </a:xfrm>
        </p:spPr>
        <p:txBody>
          <a:bodyPr>
            <a:normAutofit fontScale="25000" lnSpcReduction="20000"/>
          </a:bodyPr>
          <a:lstStyle/>
          <a:p>
            <a:pPr marL="0" indent="0">
              <a:buFont typeface="Wingdings 2" pitchFamily="18" charset="2"/>
              <a:buNone/>
              <a:defRPr/>
            </a:pPr>
            <a:r>
              <a:rPr lang="pt-BR" sz="11200" i="1" dirty="0"/>
              <a:t>Precisamos ter uma educação diferenciada. O negro sempre é discriminado. No dia 13 de maio quando a princesa Isabel assinou a Lei Áurea, o negro foi jogado na rua. A comunidade do </a:t>
            </a:r>
            <a:r>
              <a:rPr lang="pt-BR" sz="11200" i="1" dirty="0" err="1"/>
              <a:t>Mandira</a:t>
            </a:r>
            <a:r>
              <a:rPr lang="pt-BR" sz="11200" i="1" dirty="0"/>
              <a:t> foi reconhecida em 2002 e até hoje não recebemos o título da terra. O negro é considerado vagabundo e marginal. Não! Ele é trabalho. Negro, terra, moradia e educação! O negro tem que ser respeitado. Queremos que o negro seja tratado igual a todos! Que o índio seja tratado como todos!</a:t>
            </a:r>
            <a:r>
              <a:rPr lang="pt-BR" sz="11200" dirty="0"/>
              <a:t> </a:t>
            </a:r>
            <a:endParaRPr lang="pt-BR" sz="11200" dirty="0" smtClean="0"/>
          </a:p>
          <a:p>
            <a:pPr marL="0" indent="0">
              <a:buFont typeface="Wingdings 2" pitchFamily="18" charset="2"/>
              <a:buNone/>
              <a:defRPr/>
            </a:pPr>
            <a:endParaRPr lang="pt-BR" sz="8800" dirty="0"/>
          </a:p>
          <a:p>
            <a:pPr marL="0" indent="0">
              <a:buFont typeface="Wingdings 2" pitchFamily="18" charset="2"/>
              <a:buNone/>
              <a:defRPr/>
            </a:pPr>
            <a:r>
              <a:rPr lang="pt-BR" sz="8800" dirty="0"/>
              <a:t>Chico </a:t>
            </a:r>
            <a:r>
              <a:rPr lang="pt-BR" sz="8800" dirty="0" err="1"/>
              <a:t>Mandira</a:t>
            </a:r>
            <a:r>
              <a:rPr lang="pt-BR" sz="8800" dirty="0"/>
              <a:t> – Liderança da Comunidade Quilombola </a:t>
            </a:r>
            <a:r>
              <a:rPr lang="pt-BR" sz="8800" dirty="0" err="1"/>
              <a:t>Mandira</a:t>
            </a:r>
            <a:r>
              <a:rPr lang="pt-BR" sz="8800" dirty="0"/>
              <a:t> – Cananeia- Audiência Pública – 24/05/2015</a:t>
            </a:r>
          </a:p>
          <a:p>
            <a:endParaRPr lang="pt-BR" dirty="0"/>
          </a:p>
        </p:txBody>
      </p:sp>
    </p:spTree>
    <p:extLst>
      <p:ext uri="{BB962C8B-B14F-4D97-AF65-F5344CB8AC3E}">
        <p14:creationId xmlns:p14="http://schemas.microsoft.com/office/powerpoint/2010/main" xmlns="" val="37963473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85000" lnSpcReduction="10000"/>
          </a:bodyPr>
          <a:lstStyle/>
          <a:p>
            <a:pPr marL="0" indent="0">
              <a:buFont typeface="Wingdings 2" pitchFamily="18" charset="2"/>
              <a:buNone/>
              <a:defRPr/>
            </a:pPr>
            <a:r>
              <a:rPr lang="pt-BR" altLang="pt-BR" i="1" dirty="0"/>
              <a:t>“ Com relação ao material pedagógico ainda não tem. Já tem o cadastro no MEC como escola quilombola. Tem uma merendeira da própria comunidade. Reivindicação de um poço. Ressalta que precisa de um currículo diferenciado e proposta pedagógica e representatividade do Conselho Estadual de educação. Falta segurança no transporte público e escolar. Somente dos Anos Iniciais tem na comunidade. A educação infantil e Fundamental II e Médio tem que deslocar. Tem que se deslocar por 12km</a:t>
            </a:r>
            <a:r>
              <a:rPr lang="pt-BR" altLang="pt-BR" dirty="0"/>
              <a:t>” </a:t>
            </a:r>
          </a:p>
          <a:p>
            <a:pPr marL="0" indent="0">
              <a:buFont typeface="Wingdings 2" pitchFamily="18" charset="2"/>
              <a:buNone/>
              <a:defRPr/>
            </a:pPr>
            <a:r>
              <a:rPr lang="pt-BR" altLang="pt-BR" dirty="0"/>
              <a:t>    Andrea – quilombo </a:t>
            </a:r>
            <a:r>
              <a:rPr lang="pt-BR" altLang="pt-BR" dirty="0" err="1"/>
              <a:t>Peropaba</a:t>
            </a:r>
            <a:r>
              <a:rPr lang="pt-BR" altLang="pt-BR" dirty="0"/>
              <a:t>- Registro</a:t>
            </a:r>
          </a:p>
          <a:p>
            <a:endParaRPr lang="pt-BR" dirty="0"/>
          </a:p>
        </p:txBody>
      </p:sp>
    </p:spTree>
    <p:extLst>
      <p:ext uri="{BB962C8B-B14F-4D97-AF65-F5344CB8AC3E}">
        <p14:creationId xmlns:p14="http://schemas.microsoft.com/office/powerpoint/2010/main" xmlns="" val="1668172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a:xfrm>
            <a:off x="457200" y="1052736"/>
            <a:ext cx="8229600" cy="5073427"/>
          </a:xfrm>
        </p:spPr>
        <p:txBody>
          <a:bodyPr/>
          <a:lstStyle/>
          <a:p>
            <a:endParaRPr lang="pt-BR" dirty="0" smtClean="0"/>
          </a:p>
          <a:p>
            <a:r>
              <a:rPr lang="pt-BR" dirty="0" smtClean="0"/>
              <a:t>Meio Ambiente</a:t>
            </a:r>
          </a:p>
          <a:p>
            <a:r>
              <a:rPr lang="pt-BR" dirty="0" smtClean="0"/>
              <a:t>Populações tradicionais</a:t>
            </a:r>
          </a:p>
          <a:p>
            <a:r>
              <a:rPr lang="pt-BR" dirty="0" smtClean="0"/>
              <a:t>Terra e território</a:t>
            </a:r>
          </a:p>
          <a:p>
            <a:r>
              <a:rPr lang="pt-BR" dirty="0" smtClean="0"/>
              <a:t>Estado</a:t>
            </a:r>
          </a:p>
          <a:p>
            <a:pPr marL="0" indent="0">
              <a:buNone/>
            </a:pPr>
            <a:r>
              <a:rPr lang="pt-BR" dirty="0"/>
              <a:t> </a:t>
            </a:r>
            <a:r>
              <a:rPr lang="pt-BR" dirty="0" smtClean="0"/>
              <a:t> </a:t>
            </a:r>
          </a:p>
          <a:p>
            <a:pPr marL="0" indent="0">
              <a:buNone/>
            </a:pPr>
            <a:r>
              <a:rPr lang="pt-BR" dirty="0" smtClean="0"/>
              <a:t>                                                    </a:t>
            </a:r>
          </a:p>
          <a:p>
            <a:pPr marL="0" indent="0">
              <a:buNone/>
            </a:pPr>
            <a:r>
              <a:rPr lang="pt-BR" dirty="0"/>
              <a:t> </a:t>
            </a:r>
            <a:r>
              <a:rPr lang="pt-BR" dirty="0" smtClean="0"/>
              <a:t>                                                           EDUCAÇÃO</a:t>
            </a:r>
            <a:endParaRPr lang="pt-BR" dirty="0"/>
          </a:p>
        </p:txBody>
      </p:sp>
      <p:sp>
        <p:nvSpPr>
          <p:cNvPr id="5" name="Chave direita 4"/>
          <p:cNvSpPr/>
          <p:nvPr/>
        </p:nvSpPr>
        <p:spPr>
          <a:xfrm>
            <a:off x="5220072" y="2420888"/>
            <a:ext cx="360040" cy="187220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7" name="Retângulo 6"/>
          <p:cNvSpPr/>
          <p:nvPr/>
        </p:nvSpPr>
        <p:spPr>
          <a:xfrm>
            <a:off x="5724128" y="2924944"/>
            <a:ext cx="244827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600" dirty="0" smtClean="0"/>
              <a:t>VALE DO RIBEIRA</a:t>
            </a:r>
            <a:endParaRPr lang="pt-BR" dirty="0"/>
          </a:p>
        </p:txBody>
      </p:sp>
      <p:sp>
        <p:nvSpPr>
          <p:cNvPr id="8" name="Seta para baixo 7"/>
          <p:cNvSpPr/>
          <p:nvPr/>
        </p:nvSpPr>
        <p:spPr>
          <a:xfrm>
            <a:off x="6839183" y="4077072"/>
            <a:ext cx="360040" cy="648072"/>
          </a:xfrm>
          <a:prstGeom prst="downArrow">
            <a:avLst>
              <a:gd name="adj1" fmla="val 50000"/>
              <a:gd name="adj2" fmla="val 384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xmlns="" val="3947170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85000" lnSpcReduction="10000"/>
          </a:bodyPr>
          <a:lstStyle/>
          <a:p>
            <a:pPr marL="0" indent="0">
              <a:buFont typeface="Wingdings 2" pitchFamily="18" charset="2"/>
              <a:buNone/>
              <a:defRPr/>
            </a:pPr>
            <a:r>
              <a:rPr lang="pt-BR" altLang="pt-BR" i="1" dirty="0"/>
              <a:t>“Quando eu estudava me contaram que a princesa Isabel libertou os escravos, eu acreditei. Mas atrás dessa história, existia a minha comunidade em 1825, o meu avô já existia. O meu avô já era livre, o meu já havia resistido. Se eu não corresse atrás eu não saberia a minha história, eu não sabia que eu era um sujeito com a minha própria história.  A escola é um agente de transformação, um aluno que sabe a sua história, ele pode contar a sua história”</a:t>
            </a:r>
          </a:p>
          <a:p>
            <a:pPr marL="0" indent="0">
              <a:buFont typeface="Wingdings 2" pitchFamily="18" charset="2"/>
              <a:buNone/>
              <a:defRPr/>
            </a:pPr>
            <a:endParaRPr lang="pt-BR" altLang="pt-BR" dirty="0"/>
          </a:p>
          <a:p>
            <a:pPr marL="0" indent="0">
              <a:buFont typeface="Wingdings 2" pitchFamily="18" charset="2"/>
              <a:buNone/>
              <a:defRPr/>
            </a:pPr>
            <a:r>
              <a:rPr lang="pt-BR" altLang="pt-BR" dirty="0"/>
              <a:t>Luiz Marcos- Quilombo de São Pedro</a:t>
            </a:r>
          </a:p>
          <a:p>
            <a:endParaRPr lang="pt-BR" dirty="0"/>
          </a:p>
        </p:txBody>
      </p:sp>
    </p:spTree>
    <p:extLst>
      <p:ext uri="{BB962C8B-B14F-4D97-AF65-F5344CB8AC3E}">
        <p14:creationId xmlns:p14="http://schemas.microsoft.com/office/powerpoint/2010/main" xmlns="" val="26592135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20000"/>
          </a:bodyPr>
          <a:lstStyle/>
          <a:p>
            <a:pPr marL="0" indent="0">
              <a:buFont typeface="Wingdings 2" pitchFamily="18" charset="2"/>
              <a:buNone/>
              <a:defRPr/>
            </a:pPr>
            <a:r>
              <a:rPr lang="pt-BR" altLang="pt-BR" i="1" dirty="0"/>
              <a:t>“Os alunos estão indo estudar na escola de São Pedro e aluno do São Pedro está indo estudar no Galvão. E as crianças precisam levantar cedo, ficar na estrada esperando a Kombi às 6h30.  Pede para que o Departamento de Educação tome providência. As crianças tem uma escola 50 braças de sua casa e precisa pegar condução para ir para outra escola. É preciso tomar uma atitude bem rápida. As crianças não podem mais trabalhar na roça porque senão é escravizada não podemos escravizá-la na estrada esperando o ônibus”. </a:t>
            </a:r>
          </a:p>
          <a:p>
            <a:pPr marL="0" indent="0">
              <a:buFont typeface="Wingdings 2" pitchFamily="18" charset="2"/>
              <a:buNone/>
              <a:defRPr/>
            </a:pPr>
            <a:r>
              <a:rPr lang="pt-BR" altLang="pt-BR" sz="2600" dirty="0"/>
              <a:t>Dona Jovita: comunidade do Galvão.</a:t>
            </a:r>
          </a:p>
          <a:p>
            <a:endParaRPr lang="pt-BR" dirty="0"/>
          </a:p>
        </p:txBody>
      </p:sp>
    </p:spTree>
    <p:extLst>
      <p:ext uri="{BB962C8B-B14F-4D97-AF65-F5344CB8AC3E}">
        <p14:creationId xmlns:p14="http://schemas.microsoft.com/office/powerpoint/2010/main" xmlns="" val="3047771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70000" lnSpcReduction="20000"/>
          </a:bodyPr>
          <a:lstStyle/>
          <a:p>
            <a:pPr marL="0" indent="0">
              <a:buFont typeface="Wingdings 2" pitchFamily="18" charset="2"/>
              <a:buNone/>
            </a:pPr>
            <a:r>
              <a:rPr lang="pt-BR" altLang="pt-BR" dirty="0" smtClean="0"/>
              <a:t>“Vou falar do processo histórico- Quando falamos de educação não apenas da educação formal, mas da informal também sabemos que é um sistema que já vem sendo negado há anos, há séculos, desde o período da escravidão. Temos um passado que a escola nos negou, sempre colocados como escravos e não como seremos humanos capturados para trabalhar como escravos. Isso ainda hoje. </a:t>
            </a:r>
          </a:p>
          <a:p>
            <a:pPr marL="0" indent="0">
              <a:buFont typeface="Wingdings 2" pitchFamily="18" charset="2"/>
              <a:buNone/>
            </a:pPr>
            <a:r>
              <a:rPr lang="pt-BR" altLang="pt-BR" dirty="0" smtClean="0"/>
              <a:t>Nossos filhos ainda não conseguem se enxergar como sujeitos, sempre são colocados como marginalizados. A nossa história ficou escondida por muito tempo. E bonito falar de democracia, mas essa democracia não pode ficar só nas conversas. Quando estamos na escola, queremos aprender e somar e caminhar juntos com a escola formal. Esse conhecimento aplicado pela escola se não for olhado pela escola acaba destruindo todo o conhecimento construído na comunidade, com os ancestrais durante séculos. Temos várias leis. Cria-se a Lei do Ventre Livre, como os filhos vão viver se os pais são escravizados, ali temos as primeiras crianças marginalizadas, reproduzindo a escravidão</a:t>
            </a:r>
            <a:endParaRPr lang="pt-BR" dirty="0"/>
          </a:p>
        </p:txBody>
      </p:sp>
    </p:spTree>
    <p:extLst>
      <p:ext uri="{BB962C8B-B14F-4D97-AF65-F5344CB8AC3E}">
        <p14:creationId xmlns:p14="http://schemas.microsoft.com/office/powerpoint/2010/main" xmlns="" val="19355811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62500" lnSpcReduction="20000"/>
          </a:bodyPr>
          <a:lstStyle/>
          <a:p>
            <a:pPr marL="0" indent="0">
              <a:buFont typeface="Wingdings 2" pitchFamily="18" charset="2"/>
              <a:buNone/>
              <a:defRPr/>
            </a:pPr>
            <a:r>
              <a:rPr lang="pt-BR" altLang="pt-BR" dirty="0"/>
              <a:t>A lei do sexagenário, como esse negro vai sobrevir se trabalhava desde a sua infância trabalhando como escravo.</a:t>
            </a:r>
          </a:p>
          <a:p>
            <a:pPr marL="0" indent="0">
              <a:buFont typeface="Wingdings 2" pitchFamily="18" charset="2"/>
              <a:buNone/>
              <a:defRPr/>
            </a:pPr>
            <a:r>
              <a:rPr lang="pt-BR" altLang="pt-BR" dirty="0"/>
              <a:t>Não podemos falar de Vale do Ribeira sem falar do negro, dos negros. Como fazer essa linha do tempo, pulando essa história. Essa criança não aprende isso, os sistema foi tão forte que consegue apagar o que a família e a comunidade ensinou.</a:t>
            </a:r>
          </a:p>
          <a:p>
            <a:pPr marL="0" indent="0">
              <a:buFont typeface="Wingdings 2" pitchFamily="18" charset="2"/>
              <a:buNone/>
              <a:defRPr/>
            </a:pPr>
            <a:r>
              <a:rPr lang="pt-BR" altLang="pt-BR" dirty="0"/>
              <a:t>Temos várias leis- lei da Terra de 1850, a </a:t>
            </a:r>
            <a:r>
              <a:rPr lang="pt-BR" altLang="pt-BR" dirty="0" err="1"/>
              <a:t>constitutição</a:t>
            </a:r>
            <a:r>
              <a:rPr lang="pt-BR" altLang="pt-BR" dirty="0"/>
              <a:t> de 1988, artigo 68. – problema do registro em cartório. Não é dar terra, é corrigir porque a terra já é nossa. Por que criou a lei da 10.639, é para corrigir a LDB, queremos prática, queremos que isso seja efetivado na sala de aula. Chega em 2008, 11.645</a:t>
            </a:r>
          </a:p>
          <a:p>
            <a:pPr marL="0" indent="0">
              <a:buFont typeface="Wingdings 2" pitchFamily="18" charset="2"/>
              <a:buNone/>
              <a:defRPr/>
            </a:pPr>
            <a:r>
              <a:rPr lang="pt-BR" altLang="pt-BR" dirty="0"/>
              <a:t>Em 2010, tivemos a CONAE brigamos para criar uma modalidade de educação quilombola. Em 2011 tivemos conferência em Brasília. Em 2012 já tivemos as Diretrizes. A escola quilombola já é uma modalidade e a resolução 08 altera a LDB, falta executar leis, precisamos colocar em prática tudo isso. A avaliação também ter que ser diferenciada</a:t>
            </a:r>
            <a:r>
              <a:rPr lang="pt-BR" altLang="pt-BR" sz="3600" dirty="0"/>
              <a:t>. </a:t>
            </a:r>
          </a:p>
          <a:p>
            <a:pPr marL="0" indent="0">
              <a:buFont typeface="Wingdings 2" pitchFamily="18" charset="2"/>
              <a:buNone/>
              <a:defRPr/>
            </a:pPr>
            <a:r>
              <a:rPr lang="pt-BR" altLang="pt-BR" dirty="0" err="1"/>
              <a:t>Elson</a:t>
            </a:r>
            <a:r>
              <a:rPr lang="pt-BR" altLang="pt-BR" dirty="0"/>
              <a:t>- Quilombo de </a:t>
            </a:r>
            <a:r>
              <a:rPr lang="pt-BR" altLang="pt-BR" dirty="0" err="1"/>
              <a:t>Ivaporunduva</a:t>
            </a:r>
            <a:r>
              <a:rPr lang="pt-BR" altLang="pt-BR" dirty="0"/>
              <a:t> – Mestre e Professor</a:t>
            </a:r>
          </a:p>
          <a:p>
            <a:endParaRPr lang="pt-BR" dirty="0"/>
          </a:p>
        </p:txBody>
      </p:sp>
    </p:spTree>
    <p:extLst>
      <p:ext uri="{BB962C8B-B14F-4D97-AF65-F5344CB8AC3E}">
        <p14:creationId xmlns:p14="http://schemas.microsoft.com/office/powerpoint/2010/main" xmlns="" val="6613017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77500" lnSpcReduction="20000"/>
          </a:bodyPr>
          <a:lstStyle/>
          <a:p>
            <a:pPr marL="0" indent="0">
              <a:buFont typeface="Wingdings 2" pitchFamily="18" charset="2"/>
              <a:buNone/>
              <a:defRPr/>
            </a:pPr>
            <a:r>
              <a:rPr lang="pt-BR" altLang="pt-BR" i="1" dirty="0"/>
              <a:t>Pedro Cubas e Batatal é difícil a </a:t>
            </a:r>
            <a:r>
              <a:rPr lang="pt-BR" altLang="pt-BR" i="1" dirty="0" smtClean="0"/>
              <a:t>travessia </a:t>
            </a:r>
            <a:r>
              <a:rPr lang="pt-BR" altLang="pt-BR" i="1" dirty="0"/>
              <a:t>da balsa. Precisa do colegial lá ... A escola de Pedro Cubas está em péssimas condições e queremos uma merenda escolar de qualidade, valorizar os costumes alimentares na merenda. O transporte também </a:t>
            </a:r>
            <a:r>
              <a:rPr lang="pt-BR" altLang="pt-BR" i="1" dirty="0" smtClean="0"/>
              <a:t>está </a:t>
            </a:r>
            <a:r>
              <a:rPr lang="pt-BR" altLang="pt-BR" i="1" dirty="0"/>
              <a:t>ruim</a:t>
            </a:r>
          </a:p>
          <a:p>
            <a:pPr marL="0" indent="0">
              <a:buFont typeface="Wingdings 2" pitchFamily="18" charset="2"/>
              <a:buNone/>
              <a:defRPr/>
            </a:pPr>
            <a:r>
              <a:rPr lang="pt-BR" altLang="pt-BR" i="1" dirty="0"/>
              <a:t>Vamos gritar juntos com uma boa consciência. Os nossos filhos tem vergonha de ser quilombola porque só recebem o pacote do governo. Neste pacote queremos incluir a história quilombola. A nossa história é um marco, queremos dar continuidade a essa história...De onde vieram, de a nossa família vieram ... Nós somos bonitos, eu sou bonito, sou negro, sou quilombola...”</a:t>
            </a:r>
          </a:p>
          <a:p>
            <a:pPr marL="0" indent="0">
              <a:buFont typeface="Wingdings 2" pitchFamily="18" charset="2"/>
              <a:buNone/>
              <a:defRPr/>
            </a:pPr>
            <a:r>
              <a:rPr lang="pt-BR" altLang="pt-BR" dirty="0"/>
              <a:t>Antônio Benedito Jorge: Pedro Cubas</a:t>
            </a:r>
          </a:p>
          <a:p>
            <a:endParaRPr lang="pt-BR" dirty="0"/>
          </a:p>
        </p:txBody>
      </p:sp>
    </p:spTree>
    <p:extLst>
      <p:ext uri="{BB962C8B-B14F-4D97-AF65-F5344CB8AC3E}">
        <p14:creationId xmlns:p14="http://schemas.microsoft.com/office/powerpoint/2010/main" xmlns="" val="10548062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smtClean="0"/>
              <a:t>“Onde as nossas crianças estudam: merenda industrializada, às vezes têm merenda e às vezes não tem. 70% é agricultura familiar: por que os alunos não comem o que os pais plantam? Uma comida de qualidade e gerando renda para o município, cresce o município e gera renda”. </a:t>
            </a:r>
          </a:p>
          <a:p>
            <a:endParaRPr lang="pt-BR" dirty="0"/>
          </a:p>
        </p:txBody>
      </p:sp>
    </p:spTree>
    <p:extLst>
      <p:ext uri="{BB962C8B-B14F-4D97-AF65-F5344CB8AC3E}">
        <p14:creationId xmlns:p14="http://schemas.microsoft.com/office/powerpoint/2010/main" xmlns="" val="10207051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sz="2800" dirty="0" smtClean="0"/>
              <a:t>Calendário </a:t>
            </a:r>
            <a:r>
              <a:rPr lang="pt-BR" sz="2800" dirty="0"/>
              <a:t>de cima para baixo</a:t>
            </a:r>
          </a:p>
          <a:p>
            <a:r>
              <a:rPr lang="pt-BR" sz="2800" dirty="0"/>
              <a:t>Dificuldades professoras da zona rural</a:t>
            </a:r>
          </a:p>
          <a:p>
            <a:r>
              <a:rPr lang="pt-BR" sz="2800" dirty="0"/>
              <a:t>13 escolas na Ilha do Cardoso foram fechadas</a:t>
            </a:r>
          </a:p>
          <a:p>
            <a:pPr marL="0" indent="0" algn="r">
              <a:buNone/>
            </a:pPr>
            <a:r>
              <a:rPr lang="pt-BR" sz="2400" b="1" dirty="0"/>
              <a:t>Amilton da Associação dos Moradores do Maruja</a:t>
            </a:r>
            <a:endParaRPr lang="pt-BR" sz="2400" dirty="0"/>
          </a:p>
          <a:p>
            <a:pPr marL="0" indent="0">
              <a:buNone/>
            </a:pPr>
            <a:endParaRPr lang="pt-BR" dirty="0"/>
          </a:p>
        </p:txBody>
      </p:sp>
    </p:spTree>
    <p:extLst>
      <p:ext uri="{BB962C8B-B14F-4D97-AF65-F5344CB8AC3E}">
        <p14:creationId xmlns:p14="http://schemas.microsoft.com/office/powerpoint/2010/main" xmlns="" val="40873110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a:lnSpc>
                <a:spcPct val="90000"/>
              </a:lnSpc>
            </a:pPr>
            <a:endParaRPr lang="pt-BR" altLang="pt-BR" dirty="0" smtClean="0"/>
          </a:p>
          <a:p>
            <a:pPr>
              <a:lnSpc>
                <a:spcPct val="90000"/>
              </a:lnSpc>
            </a:pPr>
            <a:r>
              <a:rPr lang="pt-BR" altLang="pt-BR" dirty="0" smtClean="0"/>
              <a:t>O Movimento Social Negro conseguiu influenciar nas mudanças na Lei de Diretrizes e Bases da Educação Nacional:</a:t>
            </a:r>
          </a:p>
          <a:p>
            <a:pPr>
              <a:lnSpc>
                <a:spcPct val="90000"/>
              </a:lnSpc>
            </a:pPr>
            <a:r>
              <a:rPr lang="pt-BR" altLang="pt-BR" dirty="0" smtClean="0"/>
              <a:t>Lei 10.639/03</a:t>
            </a:r>
          </a:p>
          <a:p>
            <a:pPr>
              <a:lnSpc>
                <a:spcPct val="90000"/>
              </a:lnSpc>
            </a:pPr>
            <a:r>
              <a:rPr lang="pt-BR" altLang="pt-BR" dirty="0" smtClean="0"/>
              <a:t>Lei 11.645/08</a:t>
            </a:r>
          </a:p>
          <a:p>
            <a:endParaRPr lang="pt-BR" dirty="0"/>
          </a:p>
        </p:txBody>
      </p:sp>
    </p:spTree>
    <p:extLst>
      <p:ext uri="{BB962C8B-B14F-4D97-AF65-F5344CB8AC3E}">
        <p14:creationId xmlns:p14="http://schemas.microsoft.com/office/powerpoint/2010/main" xmlns="" val="20090846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Garantias Constitucionais</a:t>
            </a:r>
            <a:endParaRPr lang="pt-BR" dirty="0"/>
          </a:p>
        </p:txBody>
      </p:sp>
      <p:sp>
        <p:nvSpPr>
          <p:cNvPr id="3" name="Espaço Reservado para Conteúdo 2"/>
          <p:cNvSpPr>
            <a:spLocks noGrp="1"/>
          </p:cNvSpPr>
          <p:nvPr>
            <p:ph idx="1"/>
          </p:nvPr>
        </p:nvSpPr>
        <p:spPr/>
        <p:txBody>
          <a:bodyPr>
            <a:normAutofit fontScale="85000" lnSpcReduction="20000"/>
          </a:bodyPr>
          <a:lstStyle/>
          <a:p>
            <a:pPr marL="274320" indent="-274320">
              <a:spcBef>
                <a:spcPts val="580"/>
              </a:spcBef>
              <a:buFont typeface="Wingdings 2"/>
              <a:buChar char=""/>
              <a:defRPr/>
            </a:pPr>
            <a:r>
              <a:rPr lang="pt-BR" dirty="0"/>
              <a:t>Art.210 garante os conteúdos mínimos para o Ensino Fundamental, de maneira a assegurar a formação básica comum e respeito aos valores culturais e artísticos, nacionais e regionais. </a:t>
            </a:r>
          </a:p>
          <a:p>
            <a:pPr marL="274320" indent="-274320">
              <a:spcBef>
                <a:spcPts val="580"/>
              </a:spcBef>
              <a:buFont typeface="Wingdings 2"/>
              <a:buChar char=""/>
              <a:defRPr/>
            </a:pPr>
            <a:r>
              <a:rPr lang="pt-BR" dirty="0"/>
              <a:t>Art. 215, em seu parágrafo 1º, a Constituição garante “o Estado protegerá manifestações das culturas populares, indígenas e afro-brasileiras”</a:t>
            </a:r>
          </a:p>
          <a:p>
            <a:pPr marL="274320" indent="-274320">
              <a:spcBef>
                <a:spcPts val="580"/>
              </a:spcBef>
              <a:buFont typeface="Wingdings 2"/>
              <a:buChar char=""/>
              <a:defRPr/>
            </a:pPr>
            <a:r>
              <a:rPr lang="pt-BR" dirty="0"/>
              <a:t>Art. 216, estão listados os itens de reafirmação da cultura brasileira e o compromisso de tombamento de todos os documentos e sítios detentores de reminiscências históricas dos antigos quilombos. Portanto, estão garantidos os direitos a vivência de sua cultura, valores, tradições e a titulação de suas terras.</a:t>
            </a:r>
          </a:p>
          <a:p>
            <a:endParaRPr lang="pt-BR" dirty="0"/>
          </a:p>
        </p:txBody>
      </p:sp>
    </p:spTree>
    <p:extLst>
      <p:ext uri="{BB962C8B-B14F-4D97-AF65-F5344CB8AC3E}">
        <p14:creationId xmlns:p14="http://schemas.microsoft.com/office/powerpoint/2010/main" xmlns="" val="4783646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altLang="pt-BR" b="1" dirty="0" smtClean="0"/>
              <a:t>LEI Nº 10.639 - DE 9 DE JANEIRO DE 2003</a:t>
            </a:r>
          </a:p>
          <a:p>
            <a:r>
              <a:rPr lang="pt-BR" altLang="pt-BR" b="1" dirty="0" smtClean="0"/>
              <a:t>LEI Nº 11.645 - DE 10 MARÇO DE 2008.</a:t>
            </a:r>
            <a:endParaRPr lang="pt-BR" dirty="0"/>
          </a:p>
        </p:txBody>
      </p:sp>
    </p:spTree>
    <p:extLst>
      <p:ext uri="{BB962C8B-B14F-4D97-AF65-F5344CB8AC3E}">
        <p14:creationId xmlns:p14="http://schemas.microsoft.com/office/powerpoint/2010/main" xmlns="" val="2981447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1026" name="Picture 2" descr="https://confins.revues.org/docannexe/image/6484/img-1-small58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3538" y="1700808"/>
            <a:ext cx="7584846" cy="43547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532917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55000" lnSpcReduction="20000"/>
          </a:bodyPr>
          <a:lstStyle/>
          <a:p>
            <a:r>
              <a:rPr lang="pt-BR" altLang="pt-BR" dirty="0" smtClean="0"/>
              <a:t>Garantir a </a:t>
            </a:r>
            <a:r>
              <a:rPr lang="pt-BR" altLang="pt-BR" b="1" dirty="0" smtClean="0"/>
              <a:t>elaboração de uma legislação específica para a educação quilombola</a:t>
            </a:r>
            <a:r>
              <a:rPr lang="pt-BR" altLang="pt-BR" dirty="0" smtClean="0"/>
              <a:t>, com a participação do movimento negro quilombola, assegurando o direito à preservação de suas manifestações culturais e à sustentabilidade de seu território tradicional.</a:t>
            </a:r>
          </a:p>
          <a:p>
            <a:r>
              <a:rPr lang="pt-BR" altLang="pt-BR" dirty="0" smtClean="0"/>
              <a:t>Assegurar que </a:t>
            </a:r>
            <a:r>
              <a:rPr lang="pt-BR" altLang="pt-BR" b="1" dirty="0" smtClean="0"/>
              <a:t>a alimentação e a infraestrutura escolar quilombola respeitem a cultura alimentar do grupo, </a:t>
            </a:r>
            <a:r>
              <a:rPr lang="pt-BR" altLang="pt-BR" dirty="0" smtClean="0"/>
              <a:t>observando o cuidado com o meio ambiente e a geografia local;</a:t>
            </a:r>
          </a:p>
          <a:p>
            <a:r>
              <a:rPr lang="pt-BR" altLang="pt-BR" dirty="0" smtClean="0"/>
              <a:t>Promover a </a:t>
            </a:r>
            <a:r>
              <a:rPr lang="pt-BR" altLang="pt-BR" b="1" dirty="0" smtClean="0"/>
              <a:t>formação específica e diferenciada (inicial e continuada) aos/às profissionais das escolas quilombolas, </a:t>
            </a:r>
            <a:r>
              <a:rPr lang="pt-BR" altLang="pt-BR" dirty="0" smtClean="0"/>
              <a:t>propiciando a elaboração de materiais didático-pedagógicos  contextualizados com a identidade étnico-racial do grupo;</a:t>
            </a:r>
          </a:p>
          <a:p>
            <a:r>
              <a:rPr lang="pt-BR" altLang="pt-BR" dirty="0" smtClean="0"/>
              <a:t>Garantir a </a:t>
            </a:r>
            <a:r>
              <a:rPr lang="pt-BR" altLang="pt-BR" b="1" dirty="0" smtClean="0"/>
              <a:t>participação de representantes quilombolas na composição dos conselhos referentes à educação, nos três entes federados;</a:t>
            </a:r>
            <a:endParaRPr lang="pt-BR" altLang="pt-BR" dirty="0" smtClean="0"/>
          </a:p>
          <a:p>
            <a:r>
              <a:rPr lang="pt-BR" altLang="pt-BR" dirty="0" smtClean="0"/>
              <a:t>Instituir </a:t>
            </a:r>
            <a:r>
              <a:rPr lang="pt-BR" altLang="pt-BR" b="1" dirty="0" smtClean="0"/>
              <a:t>um programa específico de licenciatura para os quilombolas, </a:t>
            </a:r>
            <a:r>
              <a:rPr lang="pt-BR" altLang="pt-BR" dirty="0" smtClean="0"/>
              <a:t>para garantir a valorização e preservação cultural dessas comunidades étnicas.</a:t>
            </a:r>
          </a:p>
          <a:p>
            <a:r>
              <a:rPr lang="pt-BR" altLang="pt-BR" dirty="0" smtClean="0"/>
              <a:t>Garantir aos professores/as quilombolas a sua </a:t>
            </a:r>
            <a:r>
              <a:rPr lang="pt-BR" altLang="pt-BR" b="1" dirty="0" smtClean="0"/>
              <a:t>formação em serviço </a:t>
            </a:r>
            <a:r>
              <a:rPr lang="pt-BR" altLang="pt-BR" dirty="0" smtClean="0"/>
              <a:t>e, quando for o caso, concomitantemente com a sua própria escolarização;</a:t>
            </a:r>
          </a:p>
          <a:p>
            <a:endParaRPr lang="pt-BR" dirty="0"/>
          </a:p>
        </p:txBody>
      </p:sp>
    </p:spTree>
    <p:extLst>
      <p:ext uri="{BB962C8B-B14F-4D97-AF65-F5344CB8AC3E}">
        <p14:creationId xmlns:p14="http://schemas.microsoft.com/office/powerpoint/2010/main" xmlns="" val="11394988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spTree>
    <p:extLst>
      <p:ext uri="{BB962C8B-B14F-4D97-AF65-F5344CB8AC3E}">
        <p14:creationId xmlns:p14="http://schemas.microsoft.com/office/powerpoint/2010/main" xmlns="" val="21655934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70000" lnSpcReduction="20000"/>
          </a:bodyPr>
          <a:lstStyle/>
          <a:p>
            <a:pPr marL="0" indent="0">
              <a:spcBef>
                <a:spcPts val="580"/>
              </a:spcBef>
              <a:buNone/>
              <a:defRPr/>
            </a:pPr>
            <a:r>
              <a:rPr lang="pt-BR" dirty="0"/>
              <a:t>Dados fornecidos pelo Incra e pela FCP:</a:t>
            </a:r>
          </a:p>
          <a:p>
            <a:pPr marL="274320" indent="-274320">
              <a:spcBef>
                <a:spcPts val="580"/>
              </a:spcBef>
              <a:buFont typeface="Wingdings 2"/>
              <a:buChar char=""/>
              <a:defRPr/>
            </a:pPr>
            <a:r>
              <a:rPr lang="pt-BR" dirty="0"/>
              <a:t>3.524 comunidades identificadas</a:t>
            </a:r>
          </a:p>
          <a:p>
            <a:pPr marL="274320" indent="-274320">
              <a:spcBef>
                <a:spcPts val="580"/>
              </a:spcBef>
              <a:buFont typeface="Wingdings 2"/>
              <a:buChar char=""/>
              <a:defRPr/>
            </a:pPr>
            <a:r>
              <a:rPr lang="pt-BR" dirty="0"/>
              <a:t>1.634 comunidades certificadas</a:t>
            </a:r>
          </a:p>
          <a:p>
            <a:pPr marL="274320" indent="-274320">
              <a:spcBef>
                <a:spcPts val="580"/>
              </a:spcBef>
              <a:buFont typeface="Wingdings 2"/>
              <a:buChar char=""/>
              <a:defRPr/>
            </a:pPr>
            <a:r>
              <a:rPr lang="pt-BR" dirty="0"/>
              <a:t>948 processos abertos</a:t>
            </a:r>
          </a:p>
          <a:p>
            <a:pPr marL="274320" indent="-274320">
              <a:spcBef>
                <a:spcPts val="580"/>
              </a:spcBef>
              <a:buFont typeface="Wingdings 2"/>
              <a:buChar char=""/>
              <a:defRPr/>
            </a:pPr>
            <a:r>
              <a:rPr lang="pt-BR" dirty="0"/>
              <a:t>154 comunidades tituladas (Incra)</a:t>
            </a:r>
          </a:p>
          <a:p>
            <a:pPr marL="274320" indent="-274320">
              <a:spcBef>
                <a:spcPts val="580"/>
              </a:spcBef>
              <a:buFontTx/>
              <a:buChar char="-"/>
              <a:defRPr/>
            </a:pPr>
            <a:r>
              <a:rPr lang="pt-BR" b="1" dirty="0"/>
              <a:t>Comunidades identificadas</a:t>
            </a:r>
            <a:r>
              <a:rPr lang="pt-BR" dirty="0"/>
              <a:t>: são aquelas com processo aberto na FCP e não solicitaram a Certidão de </a:t>
            </a:r>
            <a:r>
              <a:rPr lang="pt-BR" dirty="0" err="1"/>
              <a:t>Autorreconhecimento</a:t>
            </a:r>
            <a:endParaRPr lang="pt-BR" dirty="0"/>
          </a:p>
          <a:p>
            <a:pPr marL="274320" indent="-274320">
              <a:spcBef>
                <a:spcPts val="580"/>
              </a:spcBef>
              <a:buFontTx/>
              <a:buChar char="-"/>
              <a:defRPr/>
            </a:pPr>
            <a:r>
              <a:rPr lang="pt-BR" b="1" dirty="0"/>
              <a:t>Comunidades Certificadas</a:t>
            </a:r>
            <a:r>
              <a:rPr lang="pt-BR" dirty="0"/>
              <a:t>: são aquelas possuem processo aberto na FCP e atenderam às exigências do Decreto 4.887/2003 e da Portaria 98, de 26/11/2007, que determinam os procedimentos para a emissão da Certidão de </a:t>
            </a:r>
            <a:r>
              <a:rPr lang="pt-BR" dirty="0" err="1"/>
              <a:t>Autorreconhecimento</a:t>
            </a:r>
            <a:r>
              <a:rPr lang="pt-BR" dirty="0"/>
              <a:t>.</a:t>
            </a:r>
          </a:p>
          <a:p>
            <a:pPr marL="274320" indent="-274320">
              <a:spcBef>
                <a:spcPts val="580"/>
              </a:spcBef>
              <a:buFontTx/>
              <a:buChar char="-"/>
              <a:defRPr/>
            </a:pPr>
            <a:r>
              <a:rPr lang="pt-BR" b="1" dirty="0"/>
              <a:t>Comunidades Tituladas: </a:t>
            </a:r>
            <a:r>
              <a:rPr lang="pt-BR" dirty="0"/>
              <a:t>são aquelas que possuem processo aberto na FCP e no Incra com título coletivo em nome da associação quilombola (imprescritível, inalienável e impenhorável</a:t>
            </a:r>
          </a:p>
        </p:txBody>
      </p:sp>
    </p:spTree>
    <p:extLst>
      <p:ext uri="{BB962C8B-B14F-4D97-AF65-F5344CB8AC3E}">
        <p14:creationId xmlns:p14="http://schemas.microsoft.com/office/powerpoint/2010/main" xmlns="" val="18811875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marL="0" indent="0">
              <a:spcBef>
                <a:spcPts val="580"/>
              </a:spcBef>
              <a:buNone/>
              <a:defRPr/>
            </a:pPr>
            <a:r>
              <a:rPr lang="pt-BR" dirty="0"/>
              <a:t> Estados com maior número de quilombo:</a:t>
            </a:r>
          </a:p>
          <a:p>
            <a:pPr marL="274320" indent="-274320">
              <a:spcBef>
                <a:spcPts val="580"/>
              </a:spcBef>
              <a:buFont typeface="Wingdings 2"/>
              <a:buChar char=""/>
              <a:defRPr/>
            </a:pPr>
            <a:r>
              <a:rPr lang="pt-BR" dirty="0"/>
              <a:t>Maranhão: 318</a:t>
            </a:r>
          </a:p>
          <a:p>
            <a:pPr marL="274320" indent="-274320">
              <a:spcBef>
                <a:spcPts val="580"/>
              </a:spcBef>
              <a:buFont typeface="Wingdings 2"/>
              <a:buChar char=""/>
              <a:defRPr/>
            </a:pPr>
            <a:r>
              <a:rPr lang="pt-BR" dirty="0"/>
              <a:t>Bahia: 308</a:t>
            </a:r>
          </a:p>
          <a:p>
            <a:pPr marL="274320" indent="-274320">
              <a:spcBef>
                <a:spcPts val="580"/>
              </a:spcBef>
              <a:buFont typeface="Wingdings 2"/>
              <a:buChar char=""/>
              <a:defRPr/>
            </a:pPr>
            <a:r>
              <a:rPr lang="pt-BR" dirty="0"/>
              <a:t>Minas Gerais: 115</a:t>
            </a:r>
          </a:p>
          <a:p>
            <a:pPr marL="274320" indent="-274320">
              <a:spcBef>
                <a:spcPts val="580"/>
              </a:spcBef>
              <a:buFont typeface="Wingdings 2"/>
              <a:buChar char=""/>
              <a:defRPr/>
            </a:pPr>
            <a:r>
              <a:rPr lang="pt-BR" dirty="0"/>
              <a:t>Pernambuco: 93</a:t>
            </a:r>
          </a:p>
          <a:p>
            <a:pPr marL="274320" indent="-274320">
              <a:spcBef>
                <a:spcPts val="580"/>
              </a:spcBef>
              <a:buFont typeface="Wingdings 2"/>
              <a:buChar char=""/>
              <a:defRPr/>
            </a:pPr>
            <a:r>
              <a:rPr lang="pt-BR" dirty="0"/>
              <a:t>Pará: 85</a:t>
            </a:r>
          </a:p>
          <a:p>
            <a:pPr marL="0" indent="0">
              <a:spcBef>
                <a:spcPts val="580"/>
              </a:spcBef>
              <a:buNone/>
              <a:defRPr/>
            </a:pPr>
            <a:r>
              <a:rPr lang="pt-BR" dirty="0"/>
              <a:t>Segundo o INCRA, em 20 anos</a:t>
            </a:r>
            <a:r>
              <a:rPr lang="pt-BR" b="1" dirty="0"/>
              <a:t>, apenas 189 </a:t>
            </a:r>
            <a:r>
              <a:rPr lang="pt-BR" dirty="0"/>
              <a:t>comunidades foram tituladas</a:t>
            </a:r>
          </a:p>
        </p:txBody>
      </p:sp>
    </p:spTree>
    <p:extLst>
      <p:ext uri="{BB962C8B-B14F-4D97-AF65-F5344CB8AC3E}">
        <p14:creationId xmlns:p14="http://schemas.microsoft.com/office/powerpoint/2010/main" xmlns="" val="28344559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BR" altLang="pt-BR" dirty="0" smtClean="0"/>
              <a:t>No estado de São Paulo</a:t>
            </a:r>
            <a:endParaRPr lang="pt-BR" dirty="0"/>
          </a:p>
        </p:txBody>
      </p:sp>
      <p:sp>
        <p:nvSpPr>
          <p:cNvPr id="3" name="Espaço Reservado para Conteúdo 2"/>
          <p:cNvSpPr>
            <a:spLocks noGrp="1"/>
          </p:cNvSpPr>
          <p:nvPr>
            <p:ph idx="1"/>
          </p:nvPr>
        </p:nvSpPr>
        <p:spPr/>
        <p:txBody>
          <a:bodyPr/>
          <a:lstStyle/>
          <a:p>
            <a:r>
              <a:rPr lang="pt-BR" altLang="pt-BR" dirty="0" smtClean="0"/>
              <a:t>Dados do Itesp e do Incra: 79 comunidades quilombolas. </a:t>
            </a:r>
          </a:p>
          <a:p>
            <a:r>
              <a:rPr lang="pt-BR" altLang="pt-BR" dirty="0" smtClean="0"/>
              <a:t>28 foram reconhecidas como remanescentes e apenas seis estão tituladas. </a:t>
            </a:r>
          </a:p>
          <a:p>
            <a:r>
              <a:rPr lang="pt-BR" altLang="pt-BR" dirty="0" smtClean="0"/>
              <a:t>Estimativas da EAACONE: aproximadamente 60 comunidades quilombolas somente no Vale do Ribeira</a:t>
            </a:r>
          </a:p>
          <a:p>
            <a:endParaRPr lang="pt-BR" dirty="0"/>
          </a:p>
        </p:txBody>
      </p:sp>
    </p:spTree>
    <p:extLst>
      <p:ext uri="{BB962C8B-B14F-4D97-AF65-F5344CB8AC3E}">
        <p14:creationId xmlns:p14="http://schemas.microsoft.com/office/powerpoint/2010/main" xmlns="" val="618622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2050" name="Picture 2" descr="http://4.bp.blogspot.com/-fpxiX1us_ko/T-Z1OMlo-LI/AAAAAAAAAOc/24yCqCSgIH4/s1600/mataatlmapa1500_200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836712"/>
            <a:ext cx="7145997" cy="53833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2048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l"/>
            <a:r>
              <a:rPr lang="pt-BR" altLang="pt-BR" dirty="0" smtClean="0"/>
              <a:t>Algumas características do Vale do Ribeira</a:t>
            </a:r>
            <a:endParaRPr lang="pt-BR" dirty="0"/>
          </a:p>
        </p:txBody>
      </p:sp>
      <p:sp>
        <p:nvSpPr>
          <p:cNvPr id="3" name="Espaço Reservado para Conteúdo 2"/>
          <p:cNvSpPr>
            <a:spLocks noGrp="1"/>
          </p:cNvSpPr>
          <p:nvPr>
            <p:ph idx="1"/>
          </p:nvPr>
        </p:nvSpPr>
        <p:spPr/>
        <p:txBody>
          <a:bodyPr>
            <a:normAutofit lnSpcReduction="10000"/>
          </a:bodyPr>
          <a:lstStyle/>
          <a:p>
            <a:pPr>
              <a:lnSpc>
                <a:spcPct val="80000"/>
              </a:lnSpc>
              <a:spcAft>
                <a:spcPts val="600"/>
              </a:spcAft>
              <a:defRPr/>
            </a:pPr>
            <a:r>
              <a:rPr lang="pt-BR" altLang="pt-BR" sz="2800" dirty="0">
                <a:latin typeface="Century Gothic" pitchFamily="34" charset="0"/>
                <a:cs typeface="Courier New" pitchFamily="49" charset="0"/>
              </a:rPr>
              <a:t>menos desenvolvida economicamente e menos povoada do estado de São Paulo;</a:t>
            </a:r>
          </a:p>
          <a:p>
            <a:pPr>
              <a:lnSpc>
                <a:spcPct val="80000"/>
              </a:lnSpc>
              <a:spcAft>
                <a:spcPts val="600"/>
              </a:spcAft>
              <a:defRPr/>
            </a:pPr>
            <a:endParaRPr lang="pt-BR" altLang="pt-BR" sz="2800" dirty="0">
              <a:latin typeface="Century Gothic" pitchFamily="34" charset="0"/>
              <a:cs typeface="Courier New" pitchFamily="49" charset="0"/>
            </a:endParaRPr>
          </a:p>
          <a:p>
            <a:pPr>
              <a:lnSpc>
                <a:spcPct val="80000"/>
              </a:lnSpc>
              <a:spcAft>
                <a:spcPts val="600"/>
              </a:spcAft>
              <a:defRPr/>
            </a:pPr>
            <a:r>
              <a:rPr lang="pt-BR" altLang="pt-BR" sz="2800" dirty="0">
                <a:latin typeface="Century Gothic" pitchFamily="34" charset="0"/>
              </a:rPr>
              <a:t>Piores de IDH</a:t>
            </a:r>
          </a:p>
          <a:p>
            <a:pPr>
              <a:lnSpc>
                <a:spcPct val="80000"/>
              </a:lnSpc>
              <a:spcAft>
                <a:spcPts val="600"/>
              </a:spcAft>
              <a:defRPr/>
            </a:pPr>
            <a:endParaRPr lang="pt-BR" altLang="pt-BR" sz="2800" dirty="0">
              <a:latin typeface="Century Gothic" pitchFamily="34" charset="0"/>
            </a:endParaRPr>
          </a:p>
          <a:p>
            <a:pPr>
              <a:lnSpc>
                <a:spcPct val="80000"/>
              </a:lnSpc>
              <a:spcAft>
                <a:spcPts val="600"/>
              </a:spcAft>
              <a:defRPr/>
            </a:pPr>
            <a:r>
              <a:rPr lang="pt-BR" altLang="pt-BR" sz="2800" dirty="0" smtClean="0">
                <a:latin typeface="Century Gothic" pitchFamily="34" charset="0"/>
              </a:rPr>
              <a:t>População </a:t>
            </a:r>
            <a:r>
              <a:rPr lang="pt-BR" altLang="pt-BR" sz="2800" dirty="0">
                <a:latin typeface="Century Gothic" pitchFamily="34" charset="0"/>
              </a:rPr>
              <a:t>indígena, </a:t>
            </a:r>
            <a:r>
              <a:rPr lang="pt-BR" altLang="pt-BR" sz="2800" dirty="0" smtClean="0">
                <a:latin typeface="Century Gothic" pitchFamily="34" charset="0"/>
              </a:rPr>
              <a:t>caiçara, quilombola e caboclos</a:t>
            </a:r>
            <a:endParaRPr lang="pt-BR" altLang="pt-BR" sz="2800" dirty="0">
              <a:latin typeface="Century Gothic" pitchFamily="34" charset="0"/>
            </a:endParaRPr>
          </a:p>
          <a:p>
            <a:pPr marL="0" indent="0">
              <a:lnSpc>
                <a:spcPct val="80000"/>
              </a:lnSpc>
              <a:spcAft>
                <a:spcPts val="600"/>
              </a:spcAft>
              <a:buNone/>
              <a:defRPr/>
            </a:pPr>
            <a:endParaRPr lang="pt-BR" altLang="pt-BR" sz="2800" dirty="0">
              <a:latin typeface="Century Gothic" pitchFamily="34" charset="0"/>
            </a:endParaRPr>
          </a:p>
          <a:p>
            <a:pPr>
              <a:lnSpc>
                <a:spcPct val="80000"/>
              </a:lnSpc>
              <a:spcAft>
                <a:spcPts val="600"/>
              </a:spcAft>
              <a:defRPr/>
            </a:pPr>
            <a:r>
              <a:rPr lang="pt-BR" altLang="pt-BR" sz="2800" dirty="0">
                <a:latin typeface="Century Gothic" pitchFamily="34" charset="0"/>
              </a:rPr>
              <a:t>Maior número de comunidades quilombolas do estado de São Paulo</a:t>
            </a:r>
            <a:endParaRPr lang="pt-BR" altLang="pt-BR" sz="2800" dirty="0"/>
          </a:p>
          <a:p>
            <a:endParaRPr lang="pt-BR" dirty="0"/>
          </a:p>
        </p:txBody>
      </p:sp>
    </p:spTree>
    <p:extLst>
      <p:ext uri="{BB962C8B-B14F-4D97-AF65-F5344CB8AC3E}">
        <p14:creationId xmlns:p14="http://schemas.microsoft.com/office/powerpoint/2010/main" xmlns="" val="3130415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BR" dirty="0" smtClean="0"/>
              <a:t>Principais conflitos</a:t>
            </a:r>
            <a:endParaRPr lang="pt-BR" dirty="0"/>
          </a:p>
        </p:txBody>
      </p:sp>
      <p:sp>
        <p:nvSpPr>
          <p:cNvPr id="3" name="Espaço Reservado para Conteúdo 2"/>
          <p:cNvSpPr>
            <a:spLocks noGrp="1"/>
          </p:cNvSpPr>
          <p:nvPr>
            <p:ph idx="1"/>
          </p:nvPr>
        </p:nvSpPr>
        <p:spPr/>
        <p:txBody>
          <a:bodyPr/>
          <a:lstStyle/>
          <a:p>
            <a:r>
              <a:rPr lang="pt-BR" dirty="0" smtClean="0"/>
              <a:t>UC x populações tradicionais</a:t>
            </a:r>
          </a:p>
          <a:p>
            <a:r>
              <a:rPr lang="pt-BR" dirty="0" smtClean="0"/>
              <a:t>Mineração</a:t>
            </a:r>
          </a:p>
          <a:p>
            <a:r>
              <a:rPr lang="pt-BR" dirty="0" smtClean="0"/>
              <a:t>Projetos barragens no rio Ribeira </a:t>
            </a:r>
            <a:endParaRPr lang="pt-BR" dirty="0"/>
          </a:p>
        </p:txBody>
      </p:sp>
    </p:spTree>
    <p:extLst>
      <p:ext uri="{BB962C8B-B14F-4D97-AF65-F5344CB8AC3E}">
        <p14:creationId xmlns:p14="http://schemas.microsoft.com/office/powerpoint/2010/main" xmlns="" val="1482453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Espaço Reservado para Conteúdo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a:xfrm>
            <a:off x="361950" y="404813"/>
            <a:ext cx="8458200" cy="6343650"/>
          </a:xfrm>
          <a:prstGeom prst="rect">
            <a:avLst/>
          </a:prstGeom>
        </p:spPr>
      </p:pic>
    </p:spTree>
    <p:extLst>
      <p:ext uri="{BB962C8B-B14F-4D97-AF65-F5344CB8AC3E}">
        <p14:creationId xmlns:p14="http://schemas.microsoft.com/office/powerpoint/2010/main" xmlns="" val="4122314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Picture 5" descr="http://www.socioambiental.org/sites/blog.socioambiental.org/files/styles/imagem-grande/public/blogs/reservatoriosquilombos_new2-1.jpg?itok=w12TO4g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0825" y="692150"/>
            <a:ext cx="8572500" cy="535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95834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b="1" dirty="0" smtClean="0"/>
              <a:t>BARRAGENS</a:t>
            </a:r>
            <a:endParaRPr lang="pt-BR" b="1" dirty="0"/>
          </a:p>
        </p:txBody>
      </p:sp>
      <p:pic>
        <p:nvPicPr>
          <p:cNvPr id="4" name="Picture 3" descr="C:\Users\Lisângela Kati\Desktop\Apresentações_Vale do Ribeira\Imagem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650" y="3231353"/>
            <a:ext cx="3952875" cy="2633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C:\Users\Lisângela Kati\Downloads\facebook_145683376724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41900" y="292100"/>
            <a:ext cx="3552825" cy="266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descr="C:\Users\Lisângela Kati\Desktop\Apresentações_Vale do Ribeira\IMG_817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45063" y="3213100"/>
            <a:ext cx="3649662" cy="273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40257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TotalTime>
  <Words>2042</Words>
  <Application>Microsoft Office PowerPoint</Application>
  <PresentationFormat>Apresentação na tela (4:3)</PresentationFormat>
  <Paragraphs>126</Paragraphs>
  <Slides>34</Slides>
  <Notes>0</Notes>
  <HiddenSlides>0</HiddenSlides>
  <MMClips>0</MMClips>
  <ScaleCrop>false</ScaleCrop>
  <HeadingPairs>
    <vt:vector size="4" baseType="variant">
      <vt:variant>
        <vt:lpstr>Tema</vt:lpstr>
      </vt:variant>
      <vt:variant>
        <vt:i4>1</vt:i4>
      </vt:variant>
      <vt:variant>
        <vt:lpstr>Títulos de slides</vt:lpstr>
      </vt:variant>
      <vt:variant>
        <vt:i4>34</vt:i4>
      </vt:variant>
    </vt:vector>
  </HeadingPairs>
  <TitlesOfParts>
    <vt:vector size="35" baseType="lpstr">
      <vt:lpstr>Tema do Office</vt:lpstr>
      <vt:lpstr>Conexões entre meio ambiente, populações tradicionais e Estado</vt:lpstr>
      <vt:lpstr>Slide 2</vt:lpstr>
      <vt:lpstr>Slide 3</vt:lpstr>
      <vt:lpstr>Slide 4</vt:lpstr>
      <vt:lpstr>Algumas características do Vale do Ribeira</vt:lpstr>
      <vt:lpstr>Principais conflitos</vt:lpstr>
      <vt:lpstr>Slide 7</vt:lpstr>
      <vt:lpstr>Slide 8</vt:lpstr>
      <vt:lpstr>Slide 9</vt:lpstr>
      <vt:lpstr>Lutas e demandas</vt:lpstr>
      <vt:lpstr>Dificuldades</vt:lpstr>
      <vt:lpstr>Slide 12</vt:lpstr>
      <vt:lpstr>Slide 13</vt:lpstr>
      <vt:lpstr>Terra, Território, Escola e Currículo</vt:lpstr>
      <vt:lpstr>Slide 15</vt:lpstr>
      <vt:lpstr>Audiências Públicas - 2015</vt:lpstr>
      <vt:lpstr>Slide 17</vt:lpstr>
      <vt:lpstr>Slide 18</vt:lpstr>
      <vt:lpstr>Slide 19</vt:lpstr>
      <vt:lpstr>Slide 20</vt:lpstr>
      <vt:lpstr>Slide 21</vt:lpstr>
      <vt:lpstr>Slide 22</vt:lpstr>
      <vt:lpstr>Slide 23</vt:lpstr>
      <vt:lpstr>Slide 24</vt:lpstr>
      <vt:lpstr>Slide 25</vt:lpstr>
      <vt:lpstr>Slide 26</vt:lpstr>
      <vt:lpstr>Slide 27</vt:lpstr>
      <vt:lpstr>Garantias Constitucionais</vt:lpstr>
      <vt:lpstr>Slide 29</vt:lpstr>
      <vt:lpstr>Slide 30</vt:lpstr>
      <vt:lpstr>Slide 31</vt:lpstr>
      <vt:lpstr>Slide 32</vt:lpstr>
      <vt:lpstr>Slide 33</vt:lpstr>
      <vt:lpstr>No estado de São Paulo</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Conexões entre meio ambiente, populações tradicionais e estado</dc:title>
  <dc:creator>Lisângela Kati</dc:creator>
  <cp:lastModifiedBy>Márcia</cp:lastModifiedBy>
  <cp:revision>31</cp:revision>
  <dcterms:created xsi:type="dcterms:W3CDTF">2016-04-18T01:32:37Z</dcterms:created>
  <dcterms:modified xsi:type="dcterms:W3CDTF">2016-04-18T22:19:58Z</dcterms:modified>
</cp:coreProperties>
</file>