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27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97048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286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267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951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481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895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159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1553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8495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7014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18930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644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847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7152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450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869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9400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626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594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487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721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236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pPr algn="r">
                <a:spcBef>
                  <a:spcPts val="0"/>
                </a:spcBef>
                <a:buNone/>
              </a:pPr>
              <a:t>‹nº›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8198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134F5C"/>
                </a:solidFill>
              </a:rPr>
              <a:t>Bicicleta e mobilidade</a:t>
            </a:r>
            <a:br>
              <a:rPr lang="en">
                <a:solidFill>
                  <a:srgbClr val="134F5C"/>
                </a:solidFill>
              </a:rPr>
            </a:br>
            <a:r>
              <a:rPr lang="en" sz="3600" b="0">
                <a:solidFill>
                  <a:srgbClr val="45818E"/>
                </a:solidFill>
              </a:rPr>
              <a:t>Conhecendo os dados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0" y="2492050"/>
            <a:ext cx="9144000" cy="2651400"/>
          </a:xfrm>
          <a:prstGeom prst="rect">
            <a:avLst/>
          </a:prstGeom>
          <a:solidFill>
            <a:srgbClr val="4799B5"/>
          </a:solidFill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600"/>
          </a:p>
          <a:p>
            <a:pPr lvl="0" rtl="0">
              <a:spcBef>
                <a:spcPts val="0"/>
              </a:spcBef>
              <a:buNone/>
            </a:pPr>
            <a:endParaRPr sz="600"/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737" y="3330050"/>
            <a:ext cx="3400375" cy="10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47350" y="327225"/>
            <a:ext cx="8549999" cy="459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endParaRPr sz="1000" dirty="0">
              <a:solidFill>
                <a:srgbClr val="434343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400" dirty="0">
              <a:solidFill>
                <a:srgbClr val="434343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" sz="1800" b="1" dirty="0" smtClean="0">
              <a:solidFill>
                <a:srgbClr val="434343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" sz="1800" b="1" smtClean="0">
              <a:solidFill>
                <a:srgbClr val="434343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1800" b="1" smtClean="0">
                <a:solidFill>
                  <a:srgbClr val="434343"/>
                </a:solidFill>
              </a:rPr>
              <a:t>São </a:t>
            </a:r>
            <a:r>
              <a:rPr lang="en" sz="1800" b="1" dirty="0">
                <a:solidFill>
                  <a:srgbClr val="434343"/>
                </a:solidFill>
              </a:rPr>
              <a:t>Paulo:</a:t>
            </a:r>
            <a:r>
              <a:rPr lang="en" sz="1800" dirty="0">
                <a:solidFill>
                  <a:srgbClr val="434343"/>
                </a:solidFill>
              </a:rPr>
              <a:t> o modo individual ultrapassa o modo coletivo em 2002. Em 2007 essa relação se inverte novamente, situação mantida em 2012 (54,3% x 45,7%).       </a:t>
            </a:r>
            <a:r>
              <a:rPr lang="en" sz="1800" dirty="0">
                <a:solidFill>
                  <a:srgbClr val="666666"/>
                </a:solidFill>
              </a:rPr>
              <a:t>(Fonte: OD Metrô, 2012)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250" y="276875"/>
            <a:ext cx="6925226" cy="33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332275" y="327225"/>
            <a:ext cx="2565000" cy="459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3181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Se cruzarmos o mapa de distribuição de empregos, com as áreas de maior concentração de renda e a escolha do meio de transporte pela faixa de renda familiar, podemos concluir que:</a:t>
            </a:r>
          </a:p>
          <a:p>
            <a:pPr lvl="0" rtl="0">
              <a:lnSpc>
                <a:spcPct val="143181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1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Quem opta por se locomover de carro em SP mora mais próximo do local de trabalho do que quem opta pelo transporte coletivo;</a:t>
            </a:r>
          </a:p>
          <a:p>
            <a:pPr lvl="0" rtl="0">
              <a:lnSpc>
                <a:spcPct val="143181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1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Quem opta pelo carro mora e trabalha nas regiões com maior oferta de transporte público e alternativo (metrô, trens, corredores de ônibus, bicicletas de compartilhamento).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9" y="0"/>
            <a:ext cx="59954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66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>
                <a:solidFill>
                  <a:srgbClr val="434343"/>
                </a:solidFill>
              </a:rPr>
              <a:t>Comparativo 2007-2012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973325"/>
            <a:ext cx="8436899" cy="360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>
                <a:solidFill>
                  <a:srgbClr val="134F5C"/>
                </a:solidFill>
              </a:rPr>
              <a:t>População de baixa renda: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 diminuiu viagens não motorizadas, aumentou motorizadas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2400" b="1">
                <a:solidFill>
                  <a:srgbClr val="134F5C"/>
                </a:solidFill>
              </a:rPr>
              <a:t>População de renda mais alta: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- aumento das viagens não motorizadas e por modos coletivos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chemeClr val="accent6"/>
                </a:solidFill>
              </a:rPr>
              <a:t>Em ambos os casos a migração maior está no extrato mais alto desses grupos.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49950" y="1049100"/>
            <a:ext cx="4457999" cy="447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Velocidade média do trânsito chega a 14,1 km/h no horário de pico.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chemeClr val="accent6"/>
                </a:solidFill>
              </a:rPr>
              <a:t>Que é a mesma velocidade das carroças que circulavam pela cidade no final do século XIX!</a:t>
            </a:r>
          </a:p>
          <a:p>
            <a:pPr>
              <a:spcBef>
                <a:spcPts val="0"/>
              </a:spcBef>
              <a:buNone/>
            </a:pPr>
            <a:endParaRPr sz="220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575" y="819125"/>
            <a:ext cx="4458000" cy="33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0" y="0"/>
            <a:ext cx="9160800" cy="819000"/>
          </a:xfrm>
          <a:prstGeom prst="rect">
            <a:avLst/>
          </a:prstGeom>
          <a:solidFill>
            <a:srgbClr val="A4D0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-8400" y="4169900"/>
            <a:ext cx="9186000" cy="973800"/>
          </a:xfrm>
          <a:prstGeom prst="rect">
            <a:avLst/>
          </a:prstGeom>
          <a:solidFill>
            <a:srgbClr val="A4D0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0" y="0"/>
            <a:ext cx="9160800" cy="805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53699"/>
            <a:ext cx="8229600" cy="61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0">
                <a:solidFill>
                  <a:srgbClr val="134F5C"/>
                </a:solidFill>
              </a:rPr>
              <a:t>Ibope/ Rede Nossa SP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434343"/>
                </a:solidFill>
              </a:rPr>
              <a:t>O paulistano leva em média 2h 46 minutos para realizar seus deslocamentos diários. Quem utiliza carro demora 7 minutos a mais, em média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434343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434343"/>
                </a:solidFill>
              </a:rPr>
              <a:t>A pesquisa indica aumento de 50% do uso da bicicleta (2% para 3%)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rgbClr val="434343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434343"/>
                </a:solidFill>
              </a:rPr>
              <a:t>71% dos usuários do carro migrariam de modal. Construção de ciclovias e mais segurança é que mais estimularia o uso da bicicleta.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0"/>
            <a:ext cx="9160800" cy="786599"/>
          </a:xfrm>
          <a:prstGeom prst="rect">
            <a:avLst/>
          </a:prstGeom>
          <a:solidFill>
            <a:srgbClr val="BDD7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452000"/>
            <a:ext cx="8229600" cy="27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>
                <a:solidFill>
                  <a:srgbClr val="666666"/>
                </a:solidFill>
              </a:rPr>
              <a:t>Bicicleta em São Paulo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55050" y="1065625"/>
            <a:ext cx="8433900" cy="398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100"/>
              <a:t>333 mil viagens/dia na Região Metropolitana, segundo OD do Metrô. (aumento de 7% em relação a 2007)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800"/>
              <a:t>A área da região norte entre Santana, Tremembé e Vila Maria tem 24.611 (9,2%) tem mais viagens (na Capital).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800"/>
              <a:t>A região da Capela, Parelheiros e Marsilac tem 22.874 (8,5%), sendo a segunda área com mais deslocamentos.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800"/>
              <a:t>A região de São Miguel e Itaim Paulista tem 21.840 (8,1%) e é a terceira com mais viagens de bicicleta, seguida da área central, com 15.425 (5,7%).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A maior parte das viagens estão concentradas em áreas periféricas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25" y="176550"/>
            <a:ext cx="4234125" cy="49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073" y="0"/>
            <a:ext cx="39669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134F5C"/>
                </a:solidFill>
              </a:rPr>
              <a:t>Mortes em São Paulo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396600" y="428575"/>
            <a:ext cx="3633900" cy="392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Morrem cerca de 1.200 pessoas/ano ao todo. </a:t>
            </a:r>
          </a:p>
          <a:p>
            <a:pPr rtl="0">
              <a:spcBef>
                <a:spcPts val="0"/>
              </a:spcBef>
              <a:buNone/>
            </a:pPr>
            <a:endParaRPr sz="6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54,8% dos atropelamentos são causados por automóveis, 26,1% por ônibus e 20,6% por motos</a:t>
            </a:r>
          </a:p>
          <a:p>
            <a:pPr rtl="0">
              <a:spcBef>
                <a:spcPts val="0"/>
              </a:spcBef>
              <a:buNone/>
            </a:pPr>
            <a:endParaRPr sz="6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Nº de ciclistas mortos supera apenas o de 2013, abaixo da média geral.</a:t>
            </a:r>
          </a:p>
          <a:p>
            <a:pPr rtl="0">
              <a:spcBef>
                <a:spcPts val="0"/>
              </a:spcBef>
              <a:buNone/>
            </a:pPr>
            <a:endParaRPr sz="6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Bicicletas mataram 2 pessoas em 2014 (0,4% do total de mortes)</a:t>
            </a:r>
          </a:p>
          <a:p>
            <a:pPr rtl="0">
              <a:spcBef>
                <a:spcPts val="0"/>
              </a:spcBef>
              <a:buNone/>
            </a:pPr>
            <a:endParaRPr sz="600"/>
          </a:p>
          <a:p>
            <a:pPr>
              <a:spcBef>
                <a:spcPts val="0"/>
              </a:spcBef>
              <a:buNone/>
            </a:pPr>
            <a:r>
              <a:rPr lang="en" sz="1800"/>
              <a:t>Dos 47 ciclistas 4 eram mulheres.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75" y="1238400"/>
            <a:ext cx="4965500" cy="302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945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 a 32km/h, 5% morrem, 65% sofrem lesões e 30% saem ilesos;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 a 48km/h, 45% morrem, 50% sofrem lesões e 5% sobrevivem ilesos;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• a 64km/h, 85% morrem e os outros 15% sofrem algum tipo de lesão.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4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134F5C"/>
                </a:solidFill>
              </a:rPr>
              <a:t>Sobrevivência e fatalidades em atropelamentos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0" y="4757525"/>
            <a:ext cx="9160800" cy="396900"/>
          </a:xfrm>
          <a:prstGeom prst="rect">
            <a:avLst/>
          </a:prstGeom>
          <a:solidFill>
            <a:srgbClr val="BDD7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0" y="0"/>
            <a:ext cx="9160800" cy="797100"/>
          </a:xfrm>
          <a:prstGeom prst="rect">
            <a:avLst/>
          </a:prstGeom>
          <a:solidFill>
            <a:srgbClr val="A4D0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Custo de uma ciclovia, em média, é de R$ 100 a R$ 200 mil/km. Pavimentação de rodovia, por exemplo, tem custo médio entre R$ 1,5 e 2,3 milhões/km.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endParaRPr sz="1800">
              <a:solidFill>
                <a:srgbClr val="000000"/>
              </a:solidFill>
            </a:endParaRP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-22624"/>
            <a:ext cx="8229600" cy="738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134F5C"/>
                </a:solidFill>
              </a:rPr>
              <a:t>Eficiência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286000"/>
            <a:ext cx="755332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402750"/>
            <a:ext cx="8229600" cy="452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134F5C"/>
                </a:solidFill>
              </a:rPr>
              <a:t>Divisão modal dos deslocamentos no Brasil</a:t>
            </a: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TC = Transporte Coletivo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666666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</a:rPr>
              <a:t>Fonte: Associação Nacional de Transporte Público, 2014.</a:t>
            </a:r>
            <a:r>
              <a:rPr lang="en" sz="1000">
                <a:solidFill>
                  <a:srgbClr val="666666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025" y="1191474"/>
            <a:ext cx="6170975" cy="25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00" y="282474"/>
            <a:ext cx="8907050" cy="453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533400" y="4388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34F5C"/>
                </a:solidFill>
              </a:rPr>
              <a:t>OBRIGADO!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0" y="2492050"/>
            <a:ext cx="9144000" cy="2651400"/>
          </a:xfrm>
          <a:prstGeom prst="rect">
            <a:avLst/>
          </a:prstGeom>
          <a:solidFill>
            <a:srgbClr val="4799B5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"/>
          </a:p>
          <a:p>
            <a:pPr lvl="0" rtl="0">
              <a:spcBef>
                <a:spcPts val="0"/>
              </a:spcBef>
              <a:buNone/>
            </a:pPr>
            <a:endParaRPr sz="600"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737" y="3330050"/>
            <a:ext cx="3400375" cy="10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630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02017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0" y="0"/>
            <a:ext cx="9160800" cy="964799"/>
          </a:xfrm>
          <a:prstGeom prst="rect">
            <a:avLst/>
          </a:prstGeom>
          <a:solidFill>
            <a:srgbClr val="A4D0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90775" y="432526"/>
            <a:ext cx="8229600" cy="39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Divisão modal e seus desdobramentos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29275" y="1333525"/>
            <a:ext cx="8352599" cy="394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A maior parte das viagens foi realizada a pé e por bicicleta (40,0%), seguidos dos meios de transporte individual motorizado (31,0%) e do transporte público (29,0%). </a:t>
            </a:r>
          </a:p>
          <a:p>
            <a:pPr rtl="0">
              <a:spcBef>
                <a:spcPts val="0"/>
              </a:spcBef>
              <a:buNone/>
            </a:pPr>
            <a:endParaRPr sz="2000"/>
          </a:p>
          <a:p>
            <a:pPr rtl="0">
              <a:spcBef>
                <a:spcPts val="0"/>
              </a:spcBef>
              <a:buNone/>
            </a:pPr>
            <a:r>
              <a:rPr lang="en" sz="2000"/>
              <a:t>O automóvel ocupa, em média, 78% do espaço da via.</a:t>
            </a:r>
          </a:p>
          <a:p>
            <a:pPr rtl="0">
              <a:spcBef>
                <a:spcPts val="0"/>
              </a:spcBef>
              <a:buNone/>
            </a:pPr>
            <a:endParaRPr sz="2000"/>
          </a:p>
          <a:p>
            <a:pPr rtl="0">
              <a:spcBef>
                <a:spcPts val="0"/>
              </a:spcBef>
              <a:buNone/>
            </a:pPr>
            <a:r>
              <a:rPr lang="en" sz="2000"/>
              <a:t>72% das toneladas de petróleo (TEP) são gastas com automóvel, enquanto o transporte público gasta 24%.</a:t>
            </a:r>
          </a:p>
          <a:p>
            <a:pPr rtl="0">
              <a:spcBef>
                <a:spcPts val="0"/>
              </a:spcBef>
              <a:buNone/>
            </a:pPr>
            <a:endParaRPr sz="1200"/>
          </a:p>
          <a:p>
            <a:pPr rtl="0">
              <a:spcBef>
                <a:spcPts val="0"/>
              </a:spcBef>
              <a:buNone/>
            </a:pPr>
            <a:endParaRPr sz="2000"/>
          </a:p>
          <a:p>
            <a:pPr rtl="0">
              <a:spcBef>
                <a:spcPts val="0"/>
              </a:spcBef>
              <a:buNone/>
            </a:pPr>
            <a:endParaRPr sz="800"/>
          </a:p>
          <a:p>
            <a:pPr>
              <a:spcBef>
                <a:spcPts val="0"/>
              </a:spcBef>
              <a:buNone/>
            </a:pPr>
            <a:endParaRPr sz="19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0" y="0"/>
            <a:ext cx="9160800" cy="819899"/>
          </a:xfrm>
          <a:prstGeom prst="rect">
            <a:avLst/>
          </a:prstGeom>
          <a:solidFill>
            <a:srgbClr val="A4D0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4178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Numa relação em que a ocupação de um CARRO é de 100%, a bicicleta ocupa 8% deste mesmo espaço.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Carro a gasolina tem custo médio de </a:t>
            </a:r>
            <a:r>
              <a:rPr lang="en" sz="1800" b="1">
                <a:solidFill>
                  <a:srgbClr val="000000"/>
                </a:solidFill>
              </a:rPr>
              <a:t>R$ 76 centavos</a:t>
            </a:r>
            <a:r>
              <a:rPr lang="en" sz="1800">
                <a:solidFill>
                  <a:srgbClr val="000000"/>
                </a:solidFill>
              </a:rPr>
              <a:t> por km.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Custo médio/mês de um carro popular é de R$ 1.000</a:t>
            </a:r>
          </a:p>
          <a:p>
            <a:pPr marL="45720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IPVA, seguro, estacionamento, gasolina, depreciação, manutenção</a:t>
            </a:r>
          </a:p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b="1">
                <a:solidFill>
                  <a:srgbClr val="000000"/>
                </a:solidFill>
              </a:rPr>
              <a:t>R$ 40 bi/ano </a:t>
            </a:r>
            <a:r>
              <a:rPr lang="en" sz="1800">
                <a:solidFill>
                  <a:srgbClr val="000000"/>
                </a:solidFill>
              </a:rPr>
              <a:t>é a o custo estimado de perda de produtividade, em SP, por conta dos congestionamentos (FGV). Superior ao orçamento anual da cidade.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-22625"/>
            <a:ext cx="8229600" cy="777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134F5C"/>
                </a:solidFill>
              </a:rPr>
              <a:t>Eficiência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0" y="0"/>
            <a:ext cx="9160800" cy="964799"/>
          </a:xfrm>
          <a:prstGeom prst="rect">
            <a:avLst/>
          </a:prstGeom>
          <a:solidFill>
            <a:srgbClr val="A4D0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354524"/>
            <a:ext cx="8229600" cy="54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Divisão modal e seus desdobramentos</a:t>
            </a:r>
          </a:p>
          <a:p>
            <a:pPr>
              <a:spcBef>
                <a:spcPts val="0"/>
              </a:spcBef>
              <a:buNone/>
            </a:pPr>
            <a:endParaRPr sz="700">
              <a:solidFill>
                <a:srgbClr val="434343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Os custos pessoais por viagem de transporte individual variam entre R$ 6,80 e R$ 8,07, enquanto os custos pessoais por viagem de transporte coletivo variam entre R$ 2,08 e R$ 1,88.</a:t>
            </a:r>
          </a:p>
          <a:p>
            <a:pPr rtl="0">
              <a:spcBef>
                <a:spcPts val="0"/>
              </a:spcBef>
              <a:buNone/>
            </a:pPr>
            <a:endParaRPr sz="1200"/>
          </a:p>
          <a:p>
            <a:pPr rtl="0">
              <a:spcBef>
                <a:spcPts val="0"/>
              </a:spcBef>
              <a:buNone/>
            </a:pPr>
            <a:r>
              <a:rPr lang="en" sz="1900"/>
              <a:t>Em média 15% do orçamento é gasto com o transporte público. Entre os 10% mais pobres, quase 1/3 não tem gastos, o que sugere falta de acesso ao transporte pago.</a:t>
            </a:r>
          </a:p>
          <a:p>
            <a:pPr rtl="0">
              <a:spcBef>
                <a:spcPts val="0"/>
              </a:spcBef>
              <a:buNone/>
            </a:pPr>
            <a:endParaRPr sz="1200"/>
          </a:p>
          <a:p>
            <a:pPr>
              <a:spcBef>
                <a:spcPts val="0"/>
              </a:spcBef>
              <a:buNone/>
            </a:pPr>
            <a:r>
              <a:rPr lang="en" sz="1900"/>
              <a:t>Os congestionamentos levam a um aumento do custo do transporte coletivo que impacta 16% a mais nas tarifas (em SP isso significaria a passagem a R$2,90).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25" y="762450"/>
            <a:ext cx="3577925" cy="34872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88750" y="411125"/>
            <a:ext cx="2785800" cy="2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Poluentes emitidos por modal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175" y="900837"/>
            <a:ext cx="3762549" cy="33418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5162300" y="468975"/>
            <a:ext cx="2844599" cy="36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Custos de impacto por modal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25175" y="4379950"/>
            <a:ext cx="8852100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1800"/>
              <a:t>R$17 bilhões/ano são custos de impacto transporte individual, R$13 bi por acidentes.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0" y="0"/>
            <a:ext cx="9160800" cy="964799"/>
          </a:xfrm>
          <a:prstGeom prst="rect">
            <a:avLst/>
          </a:prstGeom>
          <a:solidFill>
            <a:srgbClr val="EADAE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58750"/>
            <a:ext cx="8229600" cy="734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chemeClr val="accent6"/>
                </a:solidFill>
              </a:rPr>
              <a:t>Mortalidade no trânsito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27900" y="1082850"/>
            <a:ext cx="8488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Brasil tem aumento de 38,3% de mortes entre 2002 e 2012, quando chegou a 46.051 mortos (fonte: Datasus). A tendência de aumento tem sido permanente.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Combina-se ao aumento da frota de automóveis, mas uma ampliação ainda maior da frota de motocicletas. De 2008 a 2013, houve aumento de 115% de internações em decorrência de incidentes com motos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073763"/>
                </a:solidFill>
              </a:rPr>
              <a:t>Brasil é signatário de Resolução da Assembleia Geral das Nações Unidas que instituiu a “Década de Ações para a Segurança no Trânsito” entre 2011 e 2020, com meta de redução de 50% da mortalidade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977</Words>
  <Application>Microsoft Office PowerPoint</Application>
  <PresentationFormat>Apresentação na tela (16:9)</PresentationFormat>
  <Paragraphs>113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simple-light</vt:lpstr>
      <vt:lpstr>Bicicleta e mobilidade Conhecendo os dados</vt:lpstr>
      <vt:lpstr>Slide 2</vt:lpstr>
      <vt:lpstr>Slide 3</vt:lpstr>
      <vt:lpstr>Slide 4</vt:lpstr>
      <vt:lpstr>Divisão modal e seus desdobramentos</vt:lpstr>
      <vt:lpstr>Eficiência</vt:lpstr>
      <vt:lpstr>Divisão modal e seus desdobramentos </vt:lpstr>
      <vt:lpstr>Slide 8</vt:lpstr>
      <vt:lpstr>Mortalidade no trânsito</vt:lpstr>
      <vt:lpstr>Slide 10</vt:lpstr>
      <vt:lpstr>Slide 11</vt:lpstr>
      <vt:lpstr>Comparativo 2007-2012</vt:lpstr>
      <vt:lpstr>Slide 13</vt:lpstr>
      <vt:lpstr>Ibope/ Rede Nossa SP</vt:lpstr>
      <vt:lpstr>Bicicleta em São Paulo</vt:lpstr>
      <vt:lpstr>Slide 16</vt:lpstr>
      <vt:lpstr>Mortes em São Paulo</vt:lpstr>
      <vt:lpstr>Sobrevivência e fatalidades em atropelamentos</vt:lpstr>
      <vt:lpstr>Eficiência</vt:lpstr>
      <vt:lpstr>Slide 20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Bicicleta e mobilidade Conhecendo os dados</dc:title>
  <dc:creator>dipierrog</dc:creator>
  <cp:lastModifiedBy>Márcia</cp:lastModifiedBy>
  <cp:revision>3</cp:revision>
  <dcterms:modified xsi:type="dcterms:W3CDTF">2015-08-31T22:17:44Z</dcterms:modified>
</cp:coreProperties>
</file>