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371" r:id="rId4"/>
    <p:sldId id="355" r:id="rId5"/>
    <p:sldId id="396" r:id="rId6"/>
    <p:sldId id="372" r:id="rId7"/>
    <p:sldId id="395" r:id="rId8"/>
    <p:sldId id="339" r:id="rId9"/>
    <p:sldId id="393" r:id="rId10"/>
    <p:sldId id="394" r:id="rId11"/>
    <p:sldId id="397" r:id="rId12"/>
    <p:sldId id="367" r:id="rId13"/>
    <p:sldId id="398" r:id="rId14"/>
    <p:sldId id="368" r:id="rId15"/>
    <p:sldId id="401" r:id="rId16"/>
    <p:sldId id="400" r:id="rId17"/>
    <p:sldId id="365" r:id="rId18"/>
    <p:sldId id="403" r:id="rId19"/>
    <p:sldId id="389" r:id="rId20"/>
    <p:sldId id="404" r:id="rId21"/>
    <p:sldId id="399" r:id="rId22"/>
    <p:sldId id="375" r:id="rId23"/>
    <p:sldId id="405" r:id="rId24"/>
    <p:sldId id="402" r:id="rId25"/>
    <p:sldId id="406" r:id="rId26"/>
    <p:sldId id="407" r:id="rId27"/>
    <p:sldId id="408" r:id="rId28"/>
    <p:sldId id="409" r:id="rId29"/>
    <p:sldId id="410" r:id="rId30"/>
    <p:sldId id="411" r:id="rId31"/>
    <p:sldId id="378" r:id="rId32"/>
    <p:sldId id="379" r:id="rId33"/>
    <p:sldId id="412" r:id="rId34"/>
    <p:sldId id="374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FF"/>
    <a:srgbClr val="CC3300"/>
    <a:srgbClr val="006600"/>
    <a:srgbClr val="FF66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84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BE1D-5EA5-44A3-9447-CE99F8B48323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6C2DE-5C49-4CF1-B79B-E1EC1453454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2288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929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83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12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668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71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48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09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7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3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258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E6E-3E07-4CFA-8135-19F7DAF63580}" type="datetimeFigureOut">
              <a:rPr lang="pt-BR" smtClean="0"/>
              <a:t>16/05/2020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AE860-0672-4A2E-A1C7-055133781C3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32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br/imgres?imgurl=http://www.cnbbsul1.org.br/wp-content/uploads/sites/116/2016/05/26037-maxresdefault.jpg&amp;imgrefurl=http://www.cnbbsul1.org.br/pastoral-operaria-lamenta-morte-de-waldemar-rossi/&amp;docid=BnuMXiFXl2g9GM&amp;tbnid=w64N_2tiQ3nnSM:&amp;vet=1&amp;w=280&amp;h=289&amp;itg=1&amp;bih=577&amp;biw=1366&amp;ved=0ahUKEwiwgrnItZ3eAhXBDZAKHfsGAk8QMwhqKCAwIA&amp;iact=c&amp;ictx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115615" y="5445224"/>
            <a:ext cx="7632849" cy="504428"/>
          </a:xfrm>
        </p:spPr>
        <p:txBody>
          <a:bodyPr>
            <a:noAutofit/>
          </a:bodyPr>
          <a:lstStyle/>
          <a:p>
            <a:pPr algn="r"/>
            <a:r>
              <a:rPr lang="pt-BR" sz="2400" b="1" i="1" dirty="0">
                <a:solidFill>
                  <a:schemeClr val="tx2"/>
                </a:solidFill>
              </a:rPr>
              <a:t>Yara R. Santos e Alfredo dos Santos Junior</a:t>
            </a:r>
          </a:p>
        </p:txBody>
      </p:sp>
      <p:sp>
        <p:nvSpPr>
          <p:cNvPr id="9" name="Retângulo 8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00808" y="332656"/>
            <a:ext cx="6763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Escola de Fé e Política Waldemar Rossi</a:t>
            </a:r>
          </a:p>
          <a:p>
            <a:pPr algn="ctr"/>
            <a:r>
              <a:rPr lang="pt-BR" sz="3200" b="1" dirty="0"/>
              <a:t>Turma - 2020  </a:t>
            </a:r>
          </a:p>
        </p:txBody>
      </p:sp>
      <p:pic>
        <p:nvPicPr>
          <p:cNvPr id="11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1849446" cy="1908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115615" y="6164932"/>
            <a:ext cx="7632849" cy="5044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400" b="1" i="1" dirty="0">
                <a:solidFill>
                  <a:schemeClr val="tx2"/>
                </a:solidFill>
              </a:rPr>
              <a:t>Maio / 2020</a:t>
            </a:r>
          </a:p>
        </p:txBody>
      </p:sp>
      <p:pic>
        <p:nvPicPr>
          <p:cNvPr id="1026" name="Picture 2" descr="Abertas as inscrições para encontro mundial com o Papa Francisco ...">
            <a:extLst>
              <a:ext uri="{FF2B5EF4-FFF2-40B4-BE49-F238E27FC236}">
                <a16:creationId xmlns:a16="http://schemas.microsoft.com/office/drawing/2014/main" id="{6C2C52CF-65B4-4876-ABC4-979603F5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52" y="1409875"/>
            <a:ext cx="6224584" cy="3606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6E50DF8C-F722-4C51-B9B3-3D8EBADE7809}"/>
              </a:ext>
            </a:extLst>
          </p:cNvPr>
          <p:cNvSpPr txBox="1">
            <a:spLocks/>
          </p:cNvSpPr>
          <p:nvPr/>
        </p:nvSpPr>
        <p:spPr>
          <a:xfrm>
            <a:off x="820145" y="3875071"/>
            <a:ext cx="8110359" cy="113810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70000"/>
                </a:schemeClr>
              </a:gs>
              <a:gs pos="100000">
                <a:schemeClr val="accent1">
                  <a:tint val="37000"/>
                  <a:satMod val="300000"/>
                  <a:alpha val="27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i="1" dirty="0">
                <a:solidFill>
                  <a:schemeClr val="tx2">
                    <a:lumMod val="50000"/>
                  </a:schemeClr>
                </a:solidFill>
                <a:latin typeface="Berlin Sans FB Demi" panose="020E0802020502020306" pitchFamily="34" charset="0"/>
              </a:rPr>
              <a:t>Pacto Educativo Global </a:t>
            </a:r>
          </a:p>
        </p:txBody>
      </p:sp>
    </p:spTree>
    <p:extLst>
      <p:ext uri="{BB962C8B-B14F-4D97-AF65-F5344CB8AC3E}">
        <p14:creationId xmlns:p14="http://schemas.microsoft.com/office/powerpoint/2010/main" val="412329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50405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Referências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NBB motiva educadores a compreender proposta do Pacto pela ...">
            <a:extLst>
              <a:ext uri="{FF2B5EF4-FFF2-40B4-BE49-F238E27FC236}">
                <a16:creationId xmlns:a16="http://schemas.microsoft.com/office/drawing/2014/main" id="{73DC99FF-CEC3-47E5-81E0-DD602387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03" y="1196752"/>
            <a:ext cx="2448272" cy="345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unicaciones@ciec.edu.co on Twitter: &quot;La Congregación para la ...">
            <a:extLst>
              <a:ext uri="{FF2B5EF4-FFF2-40B4-BE49-F238E27FC236}">
                <a16:creationId xmlns:a16="http://schemas.microsoft.com/office/drawing/2014/main" id="{361D0250-82FA-4774-AB08-C21551EF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911903" cy="263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 “grito” da terra e dos pobres espera ser escutado print ...">
            <a:extLst>
              <a:ext uri="{FF2B5EF4-FFF2-40B4-BE49-F238E27FC236}">
                <a16:creationId xmlns:a16="http://schemas.microsoft.com/office/drawing/2014/main" id="{6024715D-BD50-415F-9B70-D95B3ED1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43" y="4223374"/>
            <a:ext cx="4315071" cy="2424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09164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Ponto de Partida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7A2CA3-221A-418F-844C-27BBCBE9AD73}"/>
              </a:ext>
            </a:extLst>
          </p:cNvPr>
          <p:cNvSpPr/>
          <p:nvPr/>
        </p:nvSpPr>
        <p:spPr>
          <a:xfrm>
            <a:off x="827584" y="1052736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A celebração do Pacto a ser realizada no Vaticano, em Outubro de  2020 não é o ponto de chegada, </a:t>
            </a:r>
            <a:r>
              <a:rPr lang="pt-BR" sz="2000" b="1" i="1" dirty="0">
                <a:solidFill>
                  <a:srgbClr val="C00000"/>
                </a:solidFill>
              </a:rPr>
              <a:t>mas sim o ponto de partida</a:t>
            </a:r>
            <a:r>
              <a:rPr lang="pt-BR" sz="2000" dirty="0"/>
              <a:t>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Após um caminho de seminários e conferências será apresentado um relatório com os objetivos e compromissos a serem assumidos.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Este documento será enviado aos representantes mundiais das várias expressões da vida social, civil, política e religiosa.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A proposta que se seguirá é que </a:t>
            </a:r>
            <a:r>
              <a:rPr lang="pt-BR" sz="2000" b="1" i="1" dirty="0">
                <a:solidFill>
                  <a:srgbClr val="C00000"/>
                </a:solidFill>
              </a:rPr>
              <a:t>cada país possa desenvolver estes objetivos</a:t>
            </a:r>
            <a:r>
              <a:rPr lang="pt-BR" sz="2000" dirty="0"/>
              <a:t> buscando ampliar e fortalecer a aldeia educativa, incluindo </a:t>
            </a:r>
            <a:r>
              <a:rPr lang="pt-BR" sz="2000" b="1" i="1" dirty="0">
                <a:solidFill>
                  <a:srgbClr val="C00000"/>
                </a:solidFill>
              </a:rPr>
              <a:t>todas as forças vivas da sociedade</a:t>
            </a:r>
            <a:r>
              <a:rPr lang="pt-BR" sz="2000" dirty="0"/>
              <a:t> em prol da educação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0A001F79-56F8-4A7F-9A98-4CA7631D6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5301208"/>
            <a:ext cx="7632849" cy="792460"/>
          </a:xfrm>
        </p:spPr>
        <p:txBody>
          <a:bodyPr>
            <a:noAutofit/>
          </a:bodyPr>
          <a:lstStyle/>
          <a:p>
            <a:pPr algn="r"/>
            <a:r>
              <a:rPr lang="pt-BR" sz="1600" i="1" dirty="0">
                <a:solidFill>
                  <a:schemeClr val="tx1"/>
                </a:solidFill>
              </a:rPr>
              <a:t>Documento “A Igreja do Brasil, com o Papa Francisco no Pacto Educativo Global – Orientações Gerais” – CNBB, ANEC, CRB (2019).</a:t>
            </a:r>
          </a:p>
        </p:txBody>
      </p:sp>
    </p:spTree>
    <p:extLst>
      <p:ext uri="{BB962C8B-B14F-4D97-AF65-F5344CB8AC3E}">
        <p14:creationId xmlns:p14="http://schemas.microsoft.com/office/powerpoint/2010/main" val="23135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619672" y="-27384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imagem marcante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B9B4051E-B118-4E2D-ABBA-D40267BB3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64704"/>
            <a:ext cx="7848872" cy="28050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Ao propor a celebração de um Pacto, o Papa reconhece a necessidade de unir esforços para formar pessoas maduras e com responsabilidade na construção do bem comum.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Inspira-se no provérbio da sabedoria africana: “para educar uma criança é necessária uma aldeia inteira”. </a:t>
            </a:r>
          </a:p>
        </p:txBody>
      </p:sp>
      <p:pic>
        <p:nvPicPr>
          <p:cNvPr id="3074" name="Picture 2" descr="Encontro sobre Pacto Educativo Global, desejado pelo Papa, é ...">
            <a:extLst>
              <a:ext uri="{FF2B5EF4-FFF2-40B4-BE49-F238E27FC236}">
                <a16:creationId xmlns:a16="http://schemas.microsoft.com/office/drawing/2014/main" id="{21B815D7-4557-457C-A8F9-5E1CF64D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15" y="3569766"/>
            <a:ext cx="6239612" cy="32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2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792088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“Aldeia Educativa”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A7A2CA3-221A-418F-844C-27BBCBE9AD73}"/>
              </a:ext>
            </a:extLst>
          </p:cNvPr>
          <p:cNvSpPr/>
          <p:nvPr/>
        </p:nvSpPr>
        <p:spPr>
          <a:xfrm>
            <a:off x="827584" y="112474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"/>
            </a:pPr>
            <a:r>
              <a:rPr lang="pt-BR" sz="2000" dirty="0"/>
              <a:t>Relações baseadas mais </a:t>
            </a:r>
            <a:r>
              <a:rPr lang="pt-BR" sz="2000" b="1" i="1" dirty="0">
                <a:solidFill>
                  <a:srgbClr val="C00000"/>
                </a:solidFill>
              </a:rPr>
              <a:t>em responsabilidades</a:t>
            </a:r>
            <a:r>
              <a:rPr lang="pt-BR" sz="2000" dirty="0"/>
              <a:t> do que em acordos tácitos.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endParaRPr lang="pt-BR" sz="2000" dirty="0"/>
          </a:p>
          <a:p>
            <a:pPr marL="285750" indent="-285750">
              <a:buFont typeface="Symbol" panose="05050102010706020507" pitchFamily="18" charset="2"/>
              <a:buChar char=""/>
            </a:pPr>
            <a:r>
              <a:rPr lang="pt-BR" sz="2000" b="1" i="1" dirty="0">
                <a:solidFill>
                  <a:srgbClr val="C00000"/>
                </a:solidFill>
              </a:rPr>
              <a:t>Cada pessoa com suas habilidades</a:t>
            </a:r>
            <a:r>
              <a:rPr lang="pt-BR" sz="2000" dirty="0"/>
              <a:t> e possibilidades tem sua responsabilidade nos processos daquela comunidade.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endParaRPr lang="pt-BR" sz="2000" dirty="0"/>
          </a:p>
          <a:p>
            <a:pPr marL="285750" indent="-285750">
              <a:buFont typeface="Symbol" panose="05050102010706020507" pitchFamily="18" charset="2"/>
              <a:buChar char=""/>
            </a:pPr>
            <a:r>
              <a:rPr lang="pt-BR" sz="2000" dirty="0"/>
              <a:t>A educação pensada a partir da aldeia é tida como uma responsabilidade de todos, porque todos sabem do valor de ensinar as crianças e os jovens: é</a:t>
            </a:r>
            <a:r>
              <a:rPr lang="pt-BR" sz="2000" b="1" i="1" dirty="0">
                <a:solidFill>
                  <a:srgbClr val="C00000"/>
                </a:solidFill>
              </a:rPr>
              <a:t> a garantia de um futuro feliz</a:t>
            </a:r>
            <a:r>
              <a:rPr lang="pt-BR" sz="2000" dirty="0"/>
              <a:t> para eles e da longevidade da comunidade.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endParaRPr lang="pt-BR" sz="2000" dirty="0"/>
          </a:p>
          <a:p>
            <a:pPr marL="285750" indent="-285750">
              <a:buFont typeface="Symbol" panose="05050102010706020507" pitchFamily="18" charset="2"/>
              <a:buChar char=""/>
            </a:pPr>
            <a:r>
              <a:rPr lang="pt-BR" sz="2000" dirty="0"/>
              <a:t>É diferente do modo de vida atual em que a educação tende ser </a:t>
            </a:r>
            <a:r>
              <a:rPr lang="pt-BR" sz="2000" b="1" i="1" dirty="0">
                <a:solidFill>
                  <a:srgbClr val="C00000"/>
                </a:solidFill>
              </a:rPr>
              <a:t>terceirizada</a:t>
            </a:r>
            <a:r>
              <a:rPr lang="pt-BR" sz="2000" dirty="0"/>
              <a:t> para a escola.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endParaRPr lang="pt-BR" sz="2000" dirty="0"/>
          </a:p>
          <a:p>
            <a:pPr marL="285750" indent="-285750">
              <a:buFont typeface="Symbol" panose="05050102010706020507" pitchFamily="18" charset="2"/>
              <a:buChar char=""/>
            </a:pPr>
            <a:r>
              <a:rPr lang="pt-BR" sz="2000" dirty="0"/>
              <a:t>Estão envolvidas no processo educativo: </a:t>
            </a:r>
            <a:r>
              <a:rPr lang="pt-BR" sz="2000" b="1" i="1" dirty="0">
                <a:solidFill>
                  <a:srgbClr val="C00000"/>
                </a:solidFill>
              </a:rPr>
              <a:t>a família, a escola e a sociedade civil.</a:t>
            </a:r>
          </a:p>
          <a:p>
            <a:pPr marL="285750" indent="-285750">
              <a:buFont typeface="Symbol" panose="05050102010706020507" pitchFamily="18" charset="2"/>
              <a:buChar char=""/>
            </a:pPr>
            <a:endParaRPr lang="pt-BR" sz="2000" dirty="0"/>
          </a:p>
          <a:p>
            <a:pPr marL="285750" indent="-285750">
              <a:buFont typeface="Symbol" panose="05050102010706020507" pitchFamily="18" charset="2"/>
              <a:buChar char="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75779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Família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908720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Mais do que uma célula da organização social, é o </a:t>
            </a:r>
            <a:r>
              <a:rPr lang="pt-BR" sz="2000" b="1" i="1" dirty="0">
                <a:solidFill>
                  <a:srgbClr val="C00000"/>
                </a:solidFill>
              </a:rPr>
              <a:t>espaço amoroso</a:t>
            </a:r>
            <a:r>
              <a:rPr lang="pt-BR" sz="2000" dirty="0">
                <a:solidFill>
                  <a:schemeClr val="tx1"/>
                </a:solidFill>
              </a:rPr>
              <a:t> que dá as condições essenciais para formar a pessoa em sua globalidade.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Nela se lançam os </a:t>
            </a:r>
            <a:r>
              <a:rPr lang="pt-BR" sz="2000" b="1" i="1" dirty="0">
                <a:solidFill>
                  <a:srgbClr val="C00000"/>
                </a:solidFill>
              </a:rPr>
              <a:t>alicerces</a:t>
            </a:r>
            <a:r>
              <a:rPr lang="pt-BR" sz="2000" dirty="0">
                <a:solidFill>
                  <a:schemeClr val="tx1"/>
                </a:solidFill>
              </a:rPr>
              <a:t> para o desenvolvimento cognitivo e social do ser humano. 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figura dos pais e dos cuidadores amorosos, atentos e acompanhadores de seus filhos torna-se uma </a:t>
            </a:r>
            <a:r>
              <a:rPr lang="pt-BR" sz="2000" b="1" i="1" dirty="0">
                <a:solidFill>
                  <a:srgbClr val="C00000"/>
                </a:solidFill>
              </a:rPr>
              <a:t>referência matriz a ser imitada e seguida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Por essa razão, pais e cuidadores devem estar cientes de que são os </a:t>
            </a:r>
            <a:r>
              <a:rPr lang="pt-BR" sz="2000" b="1" i="1" dirty="0">
                <a:solidFill>
                  <a:srgbClr val="C00000"/>
                </a:solidFill>
              </a:rPr>
              <a:t>reais modelos de comportamento ético e moral</a:t>
            </a:r>
            <a:r>
              <a:rPr lang="pt-BR" sz="2000" dirty="0">
                <a:solidFill>
                  <a:schemeClr val="tx1"/>
                </a:solidFill>
              </a:rPr>
              <a:t> de seus filhos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presença familiar que apoia, estimula, corrige e incentiva é fundamental para que a pessoa cresça saudável e </a:t>
            </a:r>
            <a:r>
              <a:rPr lang="pt-BR" sz="2000" b="1" i="1" dirty="0">
                <a:solidFill>
                  <a:srgbClr val="C00000"/>
                </a:solidFill>
              </a:rPr>
              <a:t>consciente de seu papel na sociedade.</a:t>
            </a:r>
            <a:r>
              <a:rPr lang="pt-BR" sz="2000" dirty="0">
                <a:solidFill>
                  <a:schemeClr val="tx1"/>
                </a:solidFill>
              </a:rPr>
              <a:t> 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Família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3923928" y="1412776"/>
            <a:ext cx="4680520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sz="2200" b="1" i="1" dirty="0">
                <a:solidFill>
                  <a:schemeClr val="tx1"/>
                </a:solidFill>
              </a:rPr>
              <a:t>O papa enfatiza a necessidade da acolhida às famílias em sua </a:t>
            </a:r>
            <a:r>
              <a:rPr lang="pt-BR" sz="2200" b="1" i="1" dirty="0">
                <a:solidFill>
                  <a:srgbClr val="C00000"/>
                </a:solidFill>
              </a:rPr>
              <a:t>multiplicidade de formas,</a:t>
            </a:r>
            <a:r>
              <a:rPr lang="pt-BR" sz="2200" b="1" i="1" dirty="0">
                <a:solidFill>
                  <a:schemeClr val="tx1"/>
                </a:solidFill>
              </a:rPr>
              <a:t> a fim de garantir a presença referencial do </a:t>
            </a:r>
            <a:r>
              <a:rPr lang="pt-BR" sz="2200" b="1" i="1" dirty="0">
                <a:solidFill>
                  <a:srgbClr val="C00000"/>
                </a:solidFill>
              </a:rPr>
              <a:t>pai, da mãe e dos cuidadores</a:t>
            </a:r>
            <a:r>
              <a:rPr lang="pt-BR" sz="2200" b="1" i="1" dirty="0">
                <a:solidFill>
                  <a:schemeClr val="tx1"/>
                </a:solidFill>
              </a:rPr>
              <a:t> familiares para que as crianças tenham uma experiência de base significativa e de segurança. 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xortação “Amoris laetitia”: a alegria do amor na família">
            <a:extLst>
              <a:ext uri="{FF2B5EF4-FFF2-40B4-BE49-F238E27FC236}">
                <a16:creationId xmlns:a16="http://schemas.microsoft.com/office/drawing/2014/main" id="{0A6B0D5B-94BB-4827-932F-5E222E766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Escola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052736"/>
            <a:ext cx="8136904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escola é o lugar onde aprendemos a </a:t>
            </a:r>
            <a:r>
              <a:rPr lang="pt-BR" sz="2000" b="1" i="1" dirty="0">
                <a:solidFill>
                  <a:srgbClr val="C00000"/>
                </a:solidFill>
              </a:rPr>
              <a:t>conviver e a dar sentido às nossas experiências coletivas</a:t>
            </a:r>
            <a:r>
              <a:rPr lang="pt-BR" sz="2000" dirty="0">
                <a:solidFill>
                  <a:schemeClr val="tx1"/>
                </a:solidFill>
              </a:rPr>
              <a:t> e que nos proporciona tomar contato com a tradição cultural da humanidade de </a:t>
            </a:r>
            <a:r>
              <a:rPr lang="pt-BR" sz="2000" b="1" i="1" dirty="0">
                <a:solidFill>
                  <a:srgbClr val="C00000"/>
                </a:solidFill>
              </a:rPr>
              <a:t>forma crítica</a:t>
            </a:r>
            <a:r>
              <a:rPr lang="pt-BR" sz="2000" dirty="0">
                <a:solidFill>
                  <a:schemeClr val="tx1"/>
                </a:solidFill>
              </a:rPr>
              <a:t> e significativa.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escola é um ambiente: não se reduz ao espaço físico, mas constitui-se em uma autêntica </a:t>
            </a:r>
            <a:r>
              <a:rPr lang="pt-BR" sz="2000" b="1" i="1" dirty="0">
                <a:solidFill>
                  <a:srgbClr val="C00000"/>
                </a:solidFill>
              </a:rPr>
              <a:t>comunidade</a:t>
            </a:r>
            <a:r>
              <a:rPr lang="pt-BR" sz="2000" dirty="0">
                <a:solidFill>
                  <a:schemeClr val="tx1"/>
                </a:solidFill>
              </a:rPr>
              <a:t> reunida pelo interesse da formação </a:t>
            </a:r>
            <a:r>
              <a:rPr lang="pt-BR" sz="2000" b="1" i="1" dirty="0">
                <a:solidFill>
                  <a:srgbClr val="C00000"/>
                </a:solidFill>
              </a:rPr>
              <a:t>acadêmica e humana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Enquanto ambiente, transcende muros, salas de aulas, laboratórios e coloca os educandos em contato com o mundo circundante como </a:t>
            </a:r>
            <a:r>
              <a:rPr lang="pt-BR" sz="2000" b="1" i="1" dirty="0">
                <a:solidFill>
                  <a:srgbClr val="C00000"/>
                </a:solidFill>
              </a:rPr>
              <a:t>protagonistas de seus processos formativos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7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4139952" y="1370092"/>
            <a:ext cx="4752528" cy="1338828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5400" b="1" dirty="0">
                <a:latin typeface="Calibri" panose="020F0502020204030204" pitchFamily="34" charset="0"/>
              </a:rPr>
              <a:t>Sociedade Civil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3218884" cy="1872208"/>
          </a:xfrm>
          <a:prstGeom prst="rect">
            <a:avLst/>
          </a:prstGeom>
        </p:spPr>
      </p:pic>
      <p:sp>
        <p:nvSpPr>
          <p:cNvPr id="7" name="Retângulo 1"/>
          <p:cNvSpPr>
            <a:spLocks noChangeArrowheads="1"/>
          </p:cNvSpPr>
          <p:nvPr/>
        </p:nvSpPr>
        <p:spPr bwMode="auto">
          <a:xfrm>
            <a:off x="827584" y="3501008"/>
            <a:ext cx="4752528" cy="1754326"/>
          </a:xfrm>
          <a:prstGeom prst="rect">
            <a:avLst/>
          </a:prstGeom>
          <a:noFill/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5400" b="1" dirty="0">
                <a:solidFill>
                  <a:srgbClr val="CC3300"/>
                </a:solidFill>
                <a:latin typeface="Calibri" panose="020F0502020204030204" pitchFamily="34" charset="0"/>
              </a:rPr>
              <a:t>Sociedade Civil Organizada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7036" y="3140968"/>
            <a:ext cx="35827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079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Sociedade Civil (SC)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124744"/>
            <a:ext cx="8136904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SC promove a educação por meio das instituições governamentais, das associações, das fundações, dos institutos, das empresas e dos projetos sociais, </a:t>
            </a:r>
            <a:r>
              <a:rPr lang="pt-BR" sz="2000" b="1" i="1" dirty="0">
                <a:solidFill>
                  <a:srgbClr val="C00000"/>
                </a:solidFill>
              </a:rPr>
              <a:t>bem como aquela parcela menos formal</a:t>
            </a:r>
            <a:r>
              <a:rPr lang="pt-BR" sz="2000" dirty="0">
                <a:solidFill>
                  <a:schemeClr val="tx1"/>
                </a:solidFill>
              </a:rPr>
              <a:t>, que de alguma forma impacta no modo como os jovens se apropriam do mundo.   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 Pacto pede à SC a </a:t>
            </a:r>
            <a:r>
              <a:rPr lang="pt-BR" sz="2000" b="1" i="1" dirty="0">
                <a:solidFill>
                  <a:srgbClr val="C00000"/>
                </a:solidFill>
              </a:rPr>
              <a:t>manter-se constantemente em vigilância</a:t>
            </a:r>
            <a:r>
              <a:rPr lang="pt-BR" sz="2000" dirty="0">
                <a:solidFill>
                  <a:schemeClr val="tx1"/>
                </a:solidFill>
              </a:rPr>
              <a:t> para não substituir o ideal de uma educação integral por uma educação focada nos interesses do mercado e do lucro (um bom negócio).</a:t>
            </a:r>
          </a:p>
          <a:p>
            <a:pPr algn="l" fontAlgn="base"/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SC deve participar da formação da pessoa em sua integridade, sem </a:t>
            </a:r>
            <a:r>
              <a:rPr lang="pt-BR" sz="2000" b="1" i="1" dirty="0">
                <a:solidFill>
                  <a:srgbClr val="C00000"/>
                </a:solidFill>
              </a:rPr>
              <a:t>instrumentalizar a educação</a:t>
            </a:r>
            <a:r>
              <a:rPr lang="pt-BR" sz="2000" dirty="0">
                <a:solidFill>
                  <a:schemeClr val="tx1"/>
                </a:solidFill>
              </a:rPr>
              <a:t> a qualquer finalidade que não seja o próprio educando.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b="1" i="1" dirty="0">
                <a:solidFill>
                  <a:srgbClr val="C00000"/>
                </a:solidFill>
              </a:rPr>
              <a:t>A Igreja faz parte da SC</a:t>
            </a:r>
            <a:r>
              <a:rPr lang="pt-BR" sz="2000" dirty="0">
                <a:solidFill>
                  <a:schemeClr val="tx1"/>
                </a:solidFill>
              </a:rPr>
              <a:t> e tem um </a:t>
            </a:r>
            <a:r>
              <a:rPr lang="pt-BR" sz="2000" b="1" i="1" dirty="0">
                <a:solidFill>
                  <a:srgbClr val="C00000"/>
                </a:solidFill>
              </a:rPr>
              <a:t>papel decisivo </a:t>
            </a:r>
            <a:r>
              <a:rPr lang="pt-BR" sz="2000" dirty="0">
                <a:solidFill>
                  <a:schemeClr val="tx1"/>
                </a:solidFill>
              </a:rPr>
              <a:t>no processo educativo.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6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cto Educativo Global: Um convite do Papa Francisco - A12.com">
            <a:extLst>
              <a:ext uri="{FF2B5EF4-FFF2-40B4-BE49-F238E27FC236}">
                <a16:creationId xmlns:a16="http://schemas.microsoft.com/office/drawing/2014/main" id="{53CD1CED-6B57-4BC6-9F01-CD98A5F67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2674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5100" b="1">
                <a:solidFill>
                  <a:srgbClr val="FFFFFF"/>
                </a:solidFill>
              </a:rPr>
              <a:t>Compromissos apresentados pelo Pacto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5100" b="1">
                <a:solidFill>
                  <a:srgbClr val="FFFFFF"/>
                </a:solidFill>
              </a:rPr>
              <a:t> e as “três coragens”</a:t>
            </a:r>
          </a:p>
        </p:txBody>
      </p:sp>
    </p:spTree>
    <p:extLst>
      <p:ext uri="{BB962C8B-B14F-4D97-AF65-F5344CB8AC3E}">
        <p14:creationId xmlns:p14="http://schemas.microsoft.com/office/powerpoint/2010/main" val="1896440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213728" cy="603151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Uma época de transição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upload.wikimedia.org/wikipedia/commons/thumb/3/36/Zigmunt_Bauman_na_20_Forumi_vydavciv%28Cropped%29.jpg/200px-Zigmunt_Bauman_na_20_Forumi_vydavciv%28Cropped%29.jpg">
            <a:extLst>
              <a:ext uri="{FF2B5EF4-FFF2-40B4-BE49-F238E27FC236}">
                <a16:creationId xmlns:a16="http://schemas.microsoft.com/office/drawing/2014/main" id="{6E7DF04C-E9D0-4613-9278-ED347C2E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908050"/>
            <a:ext cx="2449512" cy="34655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6" name="Picture 2" descr="Em 'Babel', Bauman interpreta a crise endêmica em que vivemos | G1 ...">
            <a:extLst>
              <a:ext uri="{FF2B5EF4-FFF2-40B4-BE49-F238E27FC236}">
                <a16:creationId xmlns:a16="http://schemas.microsoft.com/office/drawing/2014/main" id="{A998F4BF-40A0-4C3B-9159-7DB81ADD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2016224" cy="302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9A92560-0DFE-43B8-9B14-DFD4FBB1EB44}"/>
              </a:ext>
            </a:extLst>
          </p:cNvPr>
          <p:cNvSpPr/>
          <p:nvPr/>
        </p:nvSpPr>
        <p:spPr>
          <a:xfrm>
            <a:off x="3767604" y="4110171"/>
            <a:ext cx="5124876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pt-BR" sz="2800" b="1" i="1" dirty="0"/>
              <a:t>“Estamos num interregno: entre o que deixou de ser e o que ainda não é”.</a:t>
            </a:r>
          </a:p>
        </p:txBody>
      </p:sp>
    </p:spTree>
    <p:extLst>
      <p:ext uri="{BB962C8B-B14F-4D97-AF65-F5344CB8AC3E}">
        <p14:creationId xmlns:p14="http://schemas.microsoft.com/office/powerpoint/2010/main" val="327009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cto Educativo Global alerta para formação integral da pessoa ...">
            <a:extLst>
              <a:ext uri="{FF2B5EF4-FFF2-40B4-BE49-F238E27FC236}">
                <a16:creationId xmlns:a16="http://schemas.microsoft.com/office/drawing/2014/main" id="{9B56A25C-5208-4EF2-952E-89A4AF1E6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r="10756" b="-1"/>
          <a:stretch/>
        </p:blipFill>
        <p:spPr bwMode="auto">
          <a:xfrm>
            <a:off x="20" y="-27384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3100" b="1">
                <a:solidFill>
                  <a:schemeClr val="tx1">
                    <a:lumMod val="85000"/>
                    <a:lumOff val="15000"/>
                  </a:schemeClr>
                </a:solidFill>
              </a:rPr>
              <a:t>Educação que coloque a pessoa no centro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21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O Ser Humano é uma PESSOA HUMANA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836712"/>
            <a:ext cx="8136904" cy="568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PESSOA: um ser que é </a:t>
            </a:r>
            <a:r>
              <a:rPr lang="pt-BR" sz="2000" b="1" i="1" dirty="0">
                <a:solidFill>
                  <a:srgbClr val="C00000"/>
                </a:solidFill>
              </a:rPr>
              <a:t>único, irrepetível</a:t>
            </a:r>
            <a:r>
              <a:rPr lang="pt-BR" sz="2000" dirty="0">
                <a:solidFill>
                  <a:schemeClr val="tx1"/>
                </a:solidFill>
              </a:rPr>
              <a:t>, possuidor de uma </a:t>
            </a:r>
            <a:r>
              <a:rPr lang="pt-BR" sz="2000" b="1" i="1" dirty="0">
                <a:solidFill>
                  <a:srgbClr val="C00000"/>
                </a:solidFill>
              </a:rPr>
              <a:t>dignidade inviolável</a:t>
            </a:r>
            <a:r>
              <a:rPr lang="pt-BR" sz="2000" dirty="0">
                <a:solidFill>
                  <a:schemeClr val="tx1"/>
                </a:solidFill>
              </a:rPr>
              <a:t>, pois criado à imagem de Deus . Não é algo, mas alguém, por isso, tem um valor incomparável e </a:t>
            </a:r>
            <a:r>
              <a:rPr lang="pt-BR" sz="2000" b="1" i="1" dirty="0">
                <a:solidFill>
                  <a:srgbClr val="C00000"/>
                </a:solidFill>
              </a:rPr>
              <a:t>não pode ser utilizado como meio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Há nele duas características singulares: a consciência da própria </a:t>
            </a:r>
            <a:r>
              <a:rPr lang="pt-BR" sz="2000" b="1" i="1" dirty="0">
                <a:solidFill>
                  <a:srgbClr val="C00000"/>
                </a:solidFill>
              </a:rPr>
              <a:t>identidade e sua capacidade de comunicação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Os sujeitos humanos não podem ser educados apenas com </a:t>
            </a:r>
            <a:r>
              <a:rPr lang="pt-BR" sz="2000" b="1" i="1" dirty="0">
                <a:solidFill>
                  <a:srgbClr val="C00000"/>
                </a:solidFill>
              </a:rPr>
              <a:t>finalidades pragmáticas</a:t>
            </a:r>
            <a:r>
              <a:rPr lang="pt-BR" sz="2000" dirty="0">
                <a:solidFill>
                  <a:schemeClr val="tx1"/>
                </a:solidFill>
              </a:rPr>
              <a:t>, mas devem ser formados tendo em vista o aperfeiçoamento de sua personalidade, isto é, visando sua identidade e sua capacidade de comunicar esta identidade. </a:t>
            </a:r>
          </a:p>
          <a:p>
            <a:pPr algn="l" fontAlgn="base"/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educação não deve impor valores, mas mostra-los como caminho para </a:t>
            </a:r>
            <a:r>
              <a:rPr lang="pt-BR" sz="2000" b="1" i="1" dirty="0">
                <a:solidFill>
                  <a:srgbClr val="C00000"/>
                </a:solidFill>
              </a:rPr>
              <a:t>orientar toda atividade humana, inclusive a técnico-científica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 Mais do que defender valores, </a:t>
            </a:r>
            <a:r>
              <a:rPr lang="pt-BR" sz="2000" b="1" i="1" dirty="0">
                <a:solidFill>
                  <a:srgbClr val="C00000"/>
                </a:solidFill>
              </a:rPr>
              <a:t>são os valores que nos defendem.</a:t>
            </a:r>
            <a:r>
              <a:rPr lang="pt-BR" sz="2000" dirty="0">
                <a:solidFill>
                  <a:schemeClr val="tx1"/>
                </a:solidFill>
              </a:rPr>
              <a:t> São eles a nos mostrar o que realmente importa na vida. 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37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"/>
          <p:cNvSpPr>
            <a:spLocks noChangeArrowheads="1"/>
          </p:cNvSpPr>
          <p:nvPr/>
        </p:nvSpPr>
        <p:spPr bwMode="auto">
          <a:xfrm>
            <a:off x="899592" y="908720"/>
            <a:ext cx="7848872" cy="502105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“Uma educação centrada na pessoa aponta para uma educação humanista cuja meta é formar seres humanos que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vivenciem diariamente a força própria dos valores.</a:t>
            </a:r>
            <a:r>
              <a:rPr lang="pt-BR" altLang="pt-BR" sz="2400" b="1" i="1" dirty="0">
                <a:latin typeface="Calibri" panose="020F050202020403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Esta força aperfeiçoa o que já trazemos de bom e, ao mesmo tempo,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possibilita mudanças profundas nos ambientes que frequentamos</a:t>
            </a:r>
            <a:r>
              <a:rPr lang="pt-BR" altLang="pt-BR" sz="2400" b="1" i="1" dirty="0">
                <a:latin typeface="Calibri" panose="020F0502020204030204" pitchFamily="34" charset="0"/>
              </a:rPr>
              <a:t>, na cultura que respiramos e nos diferentes espaços institucionais que ajudamos a construir.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Em outras palavras, a transformação do mundo começa pela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transformação de cada pessoa humana</a:t>
            </a:r>
            <a:r>
              <a:rPr lang="pt-BR" altLang="pt-BR" sz="2400" b="1" i="1" dirty="0">
                <a:latin typeface="Calibri" panose="020F0502020204030204" pitchFamily="34" charset="0"/>
              </a:rPr>
              <a:t>”.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648C55E-FA54-4E7C-A958-E9ADDCCF4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89792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1ª Coragem: a pessoa no centro de tudo </a:t>
            </a:r>
          </a:p>
        </p:txBody>
      </p:sp>
    </p:spTree>
    <p:extLst>
      <p:ext uri="{BB962C8B-B14F-4D97-AF65-F5344CB8AC3E}">
        <p14:creationId xmlns:p14="http://schemas.microsoft.com/office/powerpoint/2010/main" val="37055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Sinais em tempos proféticos - Movimento Nacional Fé e Política">
            <a:extLst>
              <a:ext uri="{FF2B5EF4-FFF2-40B4-BE49-F238E27FC236}">
                <a16:creationId xmlns:a16="http://schemas.microsoft.com/office/drawing/2014/main" id="{C8295BE4-2897-4641-B714-B2EC3CEA1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9091" r="1229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3414" y="3091928"/>
            <a:ext cx="680892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altLang="pt-BR" sz="5300" b="1"/>
              <a:t>Educação que gere um compromisso comunitário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DB5DB9F-29E2-4F7D-9FCC-A9EC29EAA7AD}"/>
              </a:ext>
            </a:extLst>
          </p:cNvPr>
          <p:cNvSpPr/>
          <p:nvPr/>
        </p:nvSpPr>
        <p:spPr>
          <a:xfrm>
            <a:off x="0" y="5575039"/>
            <a:ext cx="7339422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995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2ª coragem: serviço Comunitário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980728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noção de pessoa une </a:t>
            </a:r>
            <a:r>
              <a:rPr lang="pt-BR" sz="2000" b="1" i="1" dirty="0">
                <a:solidFill>
                  <a:srgbClr val="C00000"/>
                </a:solidFill>
              </a:rPr>
              <a:t>identidade e comunicação </a:t>
            </a:r>
            <a:r>
              <a:rPr lang="pt-BR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 coletividade</a:t>
            </a:r>
            <a:r>
              <a:rPr lang="pt-BR" sz="2000" dirty="0">
                <a:solidFill>
                  <a:schemeClr val="tx1"/>
                </a:solidFill>
              </a:rPr>
              <a:t> 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formação de “indivíduos comunitários” pede </a:t>
            </a:r>
            <a:r>
              <a:rPr lang="pt-BR" sz="2000" b="1" i="1" dirty="0">
                <a:solidFill>
                  <a:srgbClr val="C00000"/>
                </a:solidFill>
              </a:rPr>
              <a:t>mais responsabilidade que dever.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 Pacto nos convida a um compromisso comunitário: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No diálogo com as </a:t>
            </a:r>
            <a:r>
              <a:rPr lang="pt-BR" sz="2000" b="1" i="1" dirty="0">
                <a:solidFill>
                  <a:srgbClr val="C00000"/>
                </a:solidFill>
              </a:rPr>
              <a:t>diferenças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742950" lvl="1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Na superação da </a:t>
            </a:r>
            <a:r>
              <a:rPr lang="pt-BR" sz="2000" b="1" i="1" dirty="0">
                <a:solidFill>
                  <a:srgbClr val="C00000"/>
                </a:solidFill>
              </a:rPr>
              <a:t>economia do lucro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742950" lvl="1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742950" lvl="1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No cuidado para com a casa comum e </a:t>
            </a:r>
            <a:r>
              <a:rPr lang="pt-BR" sz="2000" b="1" i="1" dirty="0">
                <a:solidFill>
                  <a:srgbClr val="C00000"/>
                </a:solidFill>
              </a:rPr>
              <a:t>todas as formas de vida</a:t>
            </a:r>
            <a:r>
              <a:rPr lang="pt-BR" sz="2000" dirty="0">
                <a:solidFill>
                  <a:schemeClr val="tx1"/>
                </a:solidFill>
              </a:rPr>
              <a:t> que ela abriga.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7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ovíncia Agostiniana | Laudato Si: Papa Francisco propõe um pacto ...">
            <a:extLst>
              <a:ext uri="{FF2B5EF4-FFF2-40B4-BE49-F238E27FC236}">
                <a16:creationId xmlns:a16="http://schemas.microsoft.com/office/drawing/2014/main" id="{04BAD71A-4A96-4B7A-A339-1ACEE21DA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9" b="1610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3100" b="1">
                <a:solidFill>
                  <a:schemeClr val="tx1">
                    <a:lumMod val="85000"/>
                    <a:lumOff val="15000"/>
                  </a:schemeClr>
                </a:solidFill>
              </a:rPr>
              <a:t>Educação comprometida com a paz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413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3ª Coragem: valorizar a Diversidade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2420888"/>
            <a:ext cx="813690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Diversidade não é ameaça, mas </a:t>
            </a:r>
            <a:r>
              <a:rPr lang="pt-BR" sz="2000" b="1" i="1" dirty="0">
                <a:solidFill>
                  <a:srgbClr val="C00000"/>
                </a:solidFill>
              </a:rPr>
              <a:t>riqueza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Daí, a necessidade de valorizar a </a:t>
            </a:r>
            <a:r>
              <a:rPr lang="pt-BR" sz="2000" b="1" i="1" dirty="0">
                <a:solidFill>
                  <a:srgbClr val="C00000"/>
                </a:solidFill>
              </a:rPr>
              <a:t>Cultura do Encontro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A coragem da alteridade supõe o </a:t>
            </a:r>
            <a:r>
              <a:rPr lang="pt-BR" sz="2000" b="1" i="1" dirty="0">
                <a:solidFill>
                  <a:srgbClr val="C00000"/>
                </a:solidFill>
              </a:rPr>
              <a:t>reconhecimento do outro</a:t>
            </a:r>
            <a:r>
              <a:rPr lang="pt-BR" sz="2000" dirty="0">
                <a:solidFill>
                  <a:schemeClr val="tx1"/>
                </a:solidFill>
              </a:rPr>
              <a:t> e da sua liberdade e a defesa de seus direitos fundamentais.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Uma </a:t>
            </a:r>
            <a:r>
              <a:rPr lang="pt-BR" sz="2000" b="1" i="1" dirty="0">
                <a:solidFill>
                  <a:srgbClr val="C00000"/>
                </a:solidFill>
              </a:rPr>
              <a:t>educação comprometida com o diálogo e a paz</a:t>
            </a:r>
            <a:r>
              <a:rPr lang="pt-BR" sz="2000" dirty="0">
                <a:solidFill>
                  <a:schemeClr val="tx1"/>
                </a:solidFill>
              </a:rPr>
              <a:t> está compromissada com a tolerância, com a superação do extremismo religioso e nacional e a intolerância, com a empatia e escuta generosa, com a reconciliação e com a ajuda solidária aos que são vítimas da violência. 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30E2491-732C-4277-BF24-A47CACFDC222}"/>
              </a:ext>
            </a:extLst>
          </p:cNvPr>
          <p:cNvSpPr txBox="1">
            <a:spLocks/>
          </p:cNvSpPr>
          <p:nvPr/>
        </p:nvSpPr>
        <p:spPr>
          <a:xfrm>
            <a:off x="863571" y="908720"/>
            <a:ext cx="5868669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tx1"/>
                </a:solidFill>
              </a:rPr>
              <a:t>“Reconhecer que a paz é plenitude criada por</a:t>
            </a:r>
            <a:r>
              <a:rPr lang="pt-BR" sz="2000" dirty="0">
                <a:solidFill>
                  <a:srgbClr val="C00000"/>
                </a:solidFill>
              </a:rPr>
              <a:t> </a:t>
            </a:r>
            <a:r>
              <a:rPr lang="pt-BR" sz="2000" b="1" i="1" dirty="0">
                <a:solidFill>
                  <a:srgbClr val="C00000"/>
                </a:solidFill>
              </a:rPr>
              <a:t>relações corretas</a:t>
            </a:r>
            <a:r>
              <a:rPr lang="pt-BR" sz="2000" dirty="0">
                <a:solidFill>
                  <a:schemeClr val="tx1"/>
                </a:solidFill>
              </a:rPr>
              <a:t> consigo mesmo, com outras pessoas, outras culturas, outras vidas, com a Terra e com a totalidade da qual somos parte”.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FB8911-D4AD-4749-B09C-58843CAE9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15" y="764705"/>
            <a:ext cx="2065665" cy="12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Província Agostiniana | Pacto Educativo Global - Iniciativas no Brasil">
            <a:extLst>
              <a:ext uri="{FF2B5EF4-FFF2-40B4-BE49-F238E27FC236}">
                <a16:creationId xmlns:a16="http://schemas.microsoft.com/office/drawing/2014/main" id="{214CE7B6-150D-4BDC-A0CC-33D56E2C1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r="3309" b="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43000" y="1122362"/>
            <a:ext cx="6858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6000" b="1">
                <a:solidFill>
                  <a:srgbClr val="FFFFFF"/>
                </a:solidFill>
              </a:rPr>
              <a:t>Educação comprometida com a Economia Solidária</a:t>
            </a:r>
          </a:p>
        </p:txBody>
      </p:sp>
    </p:spTree>
    <p:extLst>
      <p:ext uri="{BB962C8B-B14F-4D97-AF65-F5344CB8AC3E}">
        <p14:creationId xmlns:p14="http://schemas.microsoft.com/office/powerpoint/2010/main" val="295480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Economia Solidária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052736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Com uma variedade de iniciativas coletivistas de produção, comércio, consumo, poupança e crédito orientadas por princípios igualitários e democráticos, o Pacto prevê a </a:t>
            </a:r>
            <a:r>
              <a:rPr lang="pt-BR" sz="2000" b="1" i="1" dirty="0">
                <a:solidFill>
                  <a:srgbClr val="C00000"/>
                </a:solidFill>
              </a:rPr>
              <a:t>superação de modelos econômicos pautados unicamente no lucro</a:t>
            </a:r>
            <a:r>
              <a:rPr lang="pt-BR" sz="2000" dirty="0">
                <a:solidFill>
                  <a:schemeClr val="tx1"/>
                </a:solidFill>
              </a:rPr>
              <a:t> de uns pela geração de uma economia inclusiva e criativa.</a:t>
            </a:r>
          </a:p>
          <a:p>
            <a:pPr algn="l" fontAlgn="base"/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É a busca do que podemos chamar de </a:t>
            </a:r>
            <a:r>
              <a:rPr lang="pt-BR" sz="2000" b="1" i="1" dirty="0">
                <a:solidFill>
                  <a:srgbClr val="C00000"/>
                </a:solidFill>
              </a:rPr>
              <a:t>“Democracia Econômica”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EE06FA0C-293E-4C04-B9D0-B2A3DA14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501008"/>
            <a:ext cx="7848872" cy="280506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“É preciso educar os jovens para que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 saibam partilhar, que não se apeguem e nem direcionem suas existências apenas para a acumulação, que saibam usar dos bens naturais com respeito à Casa Comum e que jamais explorem os irmãos a fim de enriquecer”. </a:t>
            </a:r>
          </a:p>
        </p:txBody>
      </p:sp>
    </p:spTree>
    <p:extLst>
      <p:ext uri="{BB962C8B-B14F-4D97-AF65-F5344CB8AC3E}">
        <p14:creationId xmlns:p14="http://schemas.microsoft.com/office/powerpoint/2010/main" val="2660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220072" y="1783959"/>
            <a:ext cx="36004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4000" b="1" dirty="0" err="1"/>
              <a:t>Educação</a:t>
            </a:r>
            <a:r>
              <a:rPr lang="en-US" altLang="pt-BR" sz="4000" b="1" dirty="0"/>
              <a:t> </a:t>
            </a:r>
            <a:r>
              <a:rPr lang="en-US" altLang="pt-BR" sz="4000" b="1" dirty="0" err="1"/>
              <a:t>comprometida</a:t>
            </a:r>
            <a:r>
              <a:rPr lang="en-US" altLang="pt-BR" sz="4000" b="1" dirty="0"/>
              <a:t> com a </a:t>
            </a:r>
            <a:r>
              <a:rPr lang="en-US" altLang="pt-BR" sz="4000" b="1" dirty="0" err="1"/>
              <a:t>Ecologia</a:t>
            </a:r>
            <a:r>
              <a:rPr lang="en-US" altLang="pt-BR" sz="4000" b="1" dirty="0"/>
              <a:t> Integral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O BERAKÁ: A ecologia “INTEGRAL” do papa Francisco e suas deturpações">
            <a:extLst>
              <a:ext uri="{FF2B5EF4-FFF2-40B4-BE49-F238E27FC236}">
                <a16:creationId xmlns:a16="http://schemas.microsoft.com/office/drawing/2014/main" id="{8516FB98-6F24-422A-98C8-6B4EC05C0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3"/>
          <a:stretch/>
        </p:blipFill>
        <p:spPr bwMode="auto">
          <a:xfrm>
            <a:off x="19" y="10"/>
            <a:ext cx="5391019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246704" y="161270"/>
            <a:ext cx="7645776" cy="89146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Papa Francisco: um líder sintonizado com nossa época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4CE6937B-DCA4-492A-8C9F-F927C9894F6C}"/>
              </a:ext>
            </a:extLst>
          </p:cNvPr>
          <p:cNvSpPr txBox="1">
            <a:spLocks/>
          </p:cNvSpPr>
          <p:nvPr/>
        </p:nvSpPr>
        <p:spPr>
          <a:xfrm>
            <a:off x="3923928" y="1268760"/>
            <a:ext cx="489654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4"/>
              </a:buBlip>
            </a:pPr>
            <a:r>
              <a:rPr lang="pt-BR" sz="2000" dirty="0">
                <a:solidFill>
                  <a:schemeClr val="tx1"/>
                </a:solidFill>
              </a:rPr>
              <a:t>Igreja em Saída: o espírito do Vaticano II.</a:t>
            </a:r>
          </a:p>
          <a:p>
            <a:pPr marL="285750" indent="-285750" algn="l" fontAlgn="base">
              <a:buBlip>
                <a:blip r:embed="rId4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4"/>
              </a:buBlip>
            </a:pPr>
            <a:r>
              <a:rPr lang="pt-BR" sz="2000" dirty="0">
                <a:solidFill>
                  <a:schemeClr val="tx1"/>
                </a:solidFill>
              </a:rPr>
              <a:t>Coerência no que diz, no que escreve e nos gestos concretos.</a:t>
            </a:r>
          </a:p>
          <a:p>
            <a:pPr marL="285750" indent="-285750" algn="l" fontAlgn="base">
              <a:buBlip>
                <a:blip r:embed="rId4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4"/>
              </a:buBlip>
            </a:pPr>
            <a:r>
              <a:rPr lang="pt-BR" sz="2000" dirty="0">
                <a:solidFill>
                  <a:schemeClr val="tx1"/>
                </a:solidFill>
              </a:rPr>
              <a:t>Disposição ao diálogo: todos os seres humanos de boa vontade.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4"/>
              </a:buBlip>
            </a:pPr>
            <a:r>
              <a:rPr lang="pt-BR" sz="2000" dirty="0">
                <a:solidFill>
                  <a:schemeClr val="tx1"/>
                </a:solidFill>
              </a:rPr>
              <a:t>Olha o futuro, sabendo que as raízes estão no presente.</a:t>
            </a:r>
          </a:p>
          <a:p>
            <a:pPr marL="285750" indent="-285750" algn="l" fontAlgn="base">
              <a:buBlip>
                <a:blip r:embed="rId4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4"/>
              </a:buBlip>
            </a:pPr>
            <a:r>
              <a:rPr lang="pt-BR" sz="2000" dirty="0">
                <a:solidFill>
                  <a:schemeClr val="tx1"/>
                </a:solidFill>
              </a:rPr>
              <a:t>Propostas concretas: “Economia de Francisco” e “Pacto Educativo Global” .</a:t>
            </a:r>
          </a:p>
          <a:p>
            <a:pPr marL="285750" indent="-285750" algn="l" fontAlgn="base">
              <a:buBlip>
                <a:blip r:embed="rId4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4"/>
              </a:buBlip>
            </a:pPr>
            <a:r>
              <a:rPr lang="pt-BR" sz="2000" dirty="0">
                <a:solidFill>
                  <a:schemeClr val="tx1"/>
                </a:solidFill>
              </a:rPr>
              <a:t>Preocupação com o envolvimento dos jovens.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8" name="Picture 4" descr="El Papa Francisco en Lampedusa -Pope Francis Visits Lampedusa ...">
            <a:extLst>
              <a:ext uri="{FF2B5EF4-FFF2-40B4-BE49-F238E27FC236}">
                <a16:creationId xmlns:a16="http://schemas.microsoft.com/office/drawing/2014/main" id="{1F87CAC2-D6FF-4BCF-837A-79CF8B0E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99809"/>
            <a:ext cx="3589431" cy="268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ncontro inter-religioso do Papa em Assis pertence a uma revolução ...">
            <a:extLst>
              <a:ext uri="{FF2B5EF4-FFF2-40B4-BE49-F238E27FC236}">
                <a16:creationId xmlns:a16="http://schemas.microsoft.com/office/drawing/2014/main" id="{972CCD6C-E308-431C-89A6-E0437AC05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76033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Educação Ecológica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1052736"/>
            <a:ext cx="8136904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Partindo do pressuposto de que </a:t>
            </a:r>
            <a:r>
              <a:rPr lang="pt-BR" sz="2000" b="1" i="1" dirty="0">
                <a:solidFill>
                  <a:srgbClr val="C00000"/>
                </a:solidFill>
              </a:rPr>
              <a:t>“tudo está interligado”</a:t>
            </a:r>
            <a:r>
              <a:rPr lang="pt-BR" sz="2000" dirty="0">
                <a:solidFill>
                  <a:schemeClr val="tx1"/>
                </a:solidFill>
              </a:rPr>
              <a:t>, a abordagem integral demanda que se contemple as </a:t>
            </a:r>
            <a:r>
              <a:rPr lang="pt-BR" sz="2000" b="1" i="1" dirty="0">
                <a:solidFill>
                  <a:srgbClr val="C00000"/>
                </a:solidFill>
              </a:rPr>
              <a:t>dimensões ambiental, humana, social, econômica e cultural</a:t>
            </a:r>
            <a:r>
              <a:rPr lang="pt-BR" sz="2000" dirty="0">
                <a:solidFill>
                  <a:schemeClr val="tx1"/>
                </a:solidFill>
              </a:rPr>
              <a:t>. 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000" dirty="0">
                <a:solidFill>
                  <a:schemeClr val="tx1"/>
                </a:solidFill>
              </a:rPr>
              <a:t>Ou seja, uma transformação completa e profunda que articule diferentes perspectivas da vida em sociedade, sob a ótica socioambiental, na qual </a:t>
            </a:r>
            <a:r>
              <a:rPr lang="pt-BR" sz="2000" b="1" i="1" dirty="0">
                <a:solidFill>
                  <a:srgbClr val="C00000"/>
                </a:solidFill>
              </a:rPr>
              <a:t>seres humanos e natureza coexistam plenamente</a:t>
            </a:r>
            <a:r>
              <a:rPr lang="pt-BR" sz="2000" dirty="0">
                <a:solidFill>
                  <a:schemeClr val="tx1"/>
                </a:solidFill>
              </a:rPr>
              <a:t>.</a:t>
            </a:r>
          </a:p>
          <a:p>
            <a:pPr algn="l" fontAlgn="base"/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EE06FA0C-293E-4C04-B9D0-B2A3DA144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698215"/>
            <a:ext cx="7848872" cy="22510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“O Pacto nos convida a promover uma “educação ecológica” que compreenda ações diárias individuais, mas que também contribua para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mudanças estruturais em nossos hábitos</a:t>
            </a:r>
            <a:r>
              <a:rPr lang="pt-BR" altLang="pt-BR" sz="2400" b="1" i="1" dirty="0">
                <a:latin typeface="Calibri" panose="020F0502020204030204" pitchFamily="34" charset="0"/>
              </a:rPr>
              <a:t> cotidianos de consumo, produção, convivência e existência”.</a:t>
            </a:r>
            <a:endParaRPr lang="pt-BR" altLang="pt-BR" sz="2400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Comunidade como campo de ação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2">
            <a:extLst>
              <a:ext uri="{FF2B5EF4-FFF2-40B4-BE49-F238E27FC236}">
                <a16:creationId xmlns:a16="http://schemas.microsoft.com/office/drawing/2014/main" id="{6638EE42-5B08-4860-BEF0-A1F98B5CA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2" y="5024214"/>
            <a:ext cx="7356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r" eaLnBrk="1" hangingPunct="1">
              <a:spcBef>
                <a:spcPct val="20000"/>
              </a:spcBef>
              <a:buClr>
                <a:srgbClr val="007434"/>
              </a:buClr>
            </a:pPr>
            <a:r>
              <a:rPr lang="pt-BR" altLang="pt-BR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Fonte : Ruth Cardoso e outros, “Sociedade Civil, democracia e desenvolvimento: ideias, experiências em debate”, 2006.</a:t>
            </a:r>
          </a:p>
          <a:p>
            <a:pPr lvl="1" algn="r" eaLnBrk="1" hangingPunct="1">
              <a:spcBef>
                <a:spcPct val="20000"/>
              </a:spcBef>
              <a:buClr>
                <a:srgbClr val="007434"/>
              </a:buClr>
            </a:pPr>
            <a:endParaRPr lang="pt-BR" altLang="pt-BR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1" name="Picture 2" descr="Resultado de imagem para imagens de responsabilidade social corporativa">
            <a:extLst>
              <a:ext uri="{FF2B5EF4-FFF2-40B4-BE49-F238E27FC236}">
                <a16:creationId xmlns:a16="http://schemas.microsoft.com/office/drawing/2014/main" id="{BF503B73-6CFD-40DA-A6E7-3EAFD7F2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7122046" cy="35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>
            <a:extLst>
              <a:ext uri="{FF2B5EF4-FFF2-40B4-BE49-F238E27FC236}">
                <a16:creationId xmlns:a16="http://schemas.microsoft.com/office/drawing/2014/main" id="{9610AFE0-5407-4345-BC35-CE1464AF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708920"/>
            <a:ext cx="6985000" cy="1685925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52000"/>
                </a:schemeClr>
              </a:gs>
              <a:gs pos="0">
                <a:schemeClr val="accent1">
                  <a:tint val="37000"/>
                  <a:satMod val="300000"/>
                  <a:alpha val="71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comunidade é  o espaço, onde empresas, governo e sociedade civil se articulam em determinada intervenção”.</a:t>
            </a:r>
          </a:p>
        </p:txBody>
      </p:sp>
    </p:spTree>
    <p:extLst>
      <p:ext uri="{BB962C8B-B14F-4D97-AF65-F5344CB8AC3E}">
        <p14:creationId xmlns:p14="http://schemas.microsoft.com/office/powerpoint/2010/main" val="24117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Espaços de Liberdade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annah Arendt, em aula nos EE.UU.">
            <a:extLst>
              <a:ext uri="{FF2B5EF4-FFF2-40B4-BE49-F238E27FC236}">
                <a16:creationId xmlns:a16="http://schemas.microsoft.com/office/drawing/2014/main" id="{3CC0D3F6-34B4-4611-B88C-70223926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3888432" cy="51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">
            <a:extLst>
              <a:ext uri="{FF2B5EF4-FFF2-40B4-BE49-F238E27FC236}">
                <a16:creationId xmlns:a16="http://schemas.microsoft.com/office/drawing/2014/main" id="{EB2789C4-D681-45C5-AD23-FD0DFAF52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096" y="2728690"/>
            <a:ext cx="33123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i="1" dirty="0">
                <a:latin typeface="+mn-lt"/>
              </a:rPr>
              <a:t>Hanna Arendt </a:t>
            </a:r>
          </a:p>
        </p:txBody>
      </p:sp>
    </p:spTree>
    <p:extLst>
      <p:ext uri="{BB962C8B-B14F-4D97-AF65-F5344CB8AC3E}">
        <p14:creationId xmlns:p14="http://schemas.microsoft.com/office/powerpoint/2010/main" val="3055194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Espaços pessoais de Liberdade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0A9B063-5D68-4952-981F-BAE92E564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230" y="1556470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deserto</a:t>
            </a:r>
          </a:p>
        </p:txBody>
      </p: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7DA64C53-C77B-472E-BBA5-B68826E80FDF}"/>
              </a:ext>
            </a:extLst>
          </p:cNvPr>
          <p:cNvSpPr/>
          <p:nvPr/>
        </p:nvSpPr>
        <p:spPr>
          <a:xfrm>
            <a:off x="539552" y="1591841"/>
            <a:ext cx="3312368" cy="3384549"/>
          </a:xfrm>
          <a:prstGeom prst="flowChartConnector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5" name="Seta para baixo 11">
            <a:extLst>
              <a:ext uri="{FF2B5EF4-FFF2-40B4-BE49-F238E27FC236}">
                <a16:creationId xmlns:a16="http://schemas.microsoft.com/office/drawing/2014/main" id="{8692AB72-D46F-4D69-831B-D159833AE5A9}"/>
              </a:ext>
            </a:extLst>
          </p:cNvPr>
          <p:cNvSpPr/>
          <p:nvPr/>
        </p:nvSpPr>
        <p:spPr>
          <a:xfrm>
            <a:off x="2123728" y="4509120"/>
            <a:ext cx="180975" cy="6492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6" name="Seta para a esquerda 12">
            <a:extLst>
              <a:ext uri="{FF2B5EF4-FFF2-40B4-BE49-F238E27FC236}">
                <a16:creationId xmlns:a16="http://schemas.microsoft.com/office/drawing/2014/main" id="{67210D3E-C288-41EA-AFA6-63F300E95489}"/>
              </a:ext>
            </a:extLst>
          </p:cNvPr>
          <p:cNvSpPr/>
          <p:nvPr/>
        </p:nvSpPr>
        <p:spPr>
          <a:xfrm>
            <a:off x="467544" y="3104009"/>
            <a:ext cx="792162" cy="179387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7" name="Seta para a direita 22">
            <a:extLst>
              <a:ext uri="{FF2B5EF4-FFF2-40B4-BE49-F238E27FC236}">
                <a16:creationId xmlns:a16="http://schemas.microsoft.com/office/drawing/2014/main" id="{21E6AD6C-D036-4021-A6CD-D267A893A2FD}"/>
              </a:ext>
            </a:extLst>
          </p:cNvPr>
          <p:cNvSpPr/>
          <p:nvPr/>
        </p:nvSpPr>
        <p:spPr>
          <a:xfrm>
            <a:off x="3244548" y="3190652"/>
            <a:ext cx="792163" cy="2159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93C576B-D45E-4BAF-AA6E-AFB63CC23D29}"/>
              </a:ext>
            </a:extLst>
          </p:cNvPr>
          <p:cNvSpPr/>
          <p:nvPr/>
        </p:nvSpPr>
        <p:spPr>
          <a:xfrm>
            <a:off x="1549766" y="2681625"/>
            <a:ext cx="109036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</a:t>
            </a:r>
          </a:p>
        </p:txBody>
      </p:sp>
      <p:sp>
        <p:nvSpPr>
          <p:cNvPr id="19" name="Seta para cima 23">
            <a:extLst>
              <a:ext uri="{FF2B5EF4-FFF2-40B4-BE49-F238E27FC236}">
                <a16:creationId xmlns:a16="http://schemas.microsoft.com/office/drawing/2014/main" id="{9C88E573-AFB3-4D0F-828A-E76CBD3C98B0}"/>
              </a:ext>
            </a:extLst>
          </p:cNvPr>
          <p:cNvSpPr/>
          <p:nvPr/>
        </p:nvSpPr>
        <p:spPr>
          <a:xfrm>
            <a:off x="2051720" y="1462460"/>
            <a:ext cx="180975" cy="719137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038A1FF4-5B9E-4EEF-BA4C-C1AFBC511198}"/>
              </a:ext>
            </a:extLst>
          </p:cNvPr>
          <p:cNvSpPr/>
          <p:nvPr/>
        </p:nvSpPr>
        <p:spPr>
          <a:xfrm>
            <a:off x="4329285" y="1269504"/>
            <a:ext cx="4533763" cy="4464496"/>
          </a:xfrm>
          <a:prstGeom prst="flowChartConnector">
            <a:avLst/>
          </a:prstGeom>
          <a:ln>
            <a:solidFill>
              <a:srgbClr val="00B050"/>
            </a:solidFill>
            <a:prstDash val="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C8A0DF4-11D3-4468-ABB9-B89D8A28A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984" y="1229494"/>
            <a:ext cx="1368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/>
              <a:t>deserto</a:t>
            </a:r>
          </a:p>
        </p:txBody>
      </p:sp>
      <p:sp>
        <p:nvSpPr>
          <p:cNvPr id="23" name="Seta para baixo 17">
            <a:extLst>
              <a:ext uri="{FF2B5EF4-FFF2-40B4-BE49-F238E27FC236}">
                <a16:creationId xmlns:a16="http://schemas.microsoft.com/office/drawing/2014/main" id="{B19F5F09-DFAB-4A58-A981-99BFFDBEC8B5}"/>
              </a:ext>
            </a:extLst>
          </p:cNvPr>
          <p:cNvSpPr/>
          <p:nvPr/>
        </p:nvSpPr>
        <p:spPr>
          <a:xfrm>
            <a:off x="5803681" y="4364632"/>
            <a:ext cx="216173" cy="151338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4" name="Seta para a direita 18">
            <a:extLst>
              <a:ext uri="{FF2B5EF4-FFF2-40B4-BE49-F238E27FC236}">
                <a16:creationId xmlns:a16="http://schemas.microsoft.com/office/drawing/2014/main" id="{C3F14C5D-1506-44D6-A35E-A33397E8B520}"/>
              </a:ext>
            </a:extLst>
          </p:cNvPr>
          <p:cNvSpPr/>
          <p:nvPr/>
        </p:nvSpPr>
        <p:spPr>
          <a:xfrm rot="1345956">
            <a:off x="7510278" y="4316156"/>
            <a:ext cx="1547813" cy="19375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5" name="Seta para a esquerda 19">
            <a:extLst>
              <a:ext uri="{FF2B5EF4-FFF2-40B4-BE49-F238E27FC236}">
                <a16:creationId xmlns:a16="http://schemas.microsoft.com/office/drawing/2014/main" id="{9FDAFAB3-1732-4515-A66B-04BE50A8C466}"/>
              </a:ext>
            </a:extLst>
          </p:cNvPr>
          <p:cNvSpPr/>
          <p:nvPr/>
        </p:nvSpPr>
        <p:spPr>
          <a:xfrm rot="1528553">
            <a:off x="4192841" y="2393244"/>
            <a:ext cx="1512093" cy="21783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6" name="Seta para cima 20">
            <a:extLst>
              <a:ext uri="{FF2B5EF4-FFF2-40B4-BE49-F238E27FC236}">
                <a16:creationId xmlns:a16="http://schemas.microsoft.com/office/drawing/2014/main" id="{909A6473-4BDA-423F-A0B9-C6B8B8332145}"/>
              </a:ext>
            </a:extLst>
          </p:cNvPr>
          <p:cNvSpPr/>
          <p:nvPr/>
        </p:nvSpPr>
        <p:spPr>
          <a:xfrm>
            <a:off x="6558959" y="980728"/>
            <a:ext cx="180826" cy="129383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8" name="Fluxograma: Conector 27">
            <a:extLst>
              <a:ext uri="{FF2B5EF4-FFF2-40B4-BE49-F238E27FC236}">
                <a16:creationId xmlns:a16="http://schemas.microsoft.com/office/drawing/2014/main" id="{B2223010-E629-442A-9C9E-F89D9EBEADBC}"/>
              </a:ext>
            </a:extLst>
          </p:cNvPr>
          <p:cNvSpPr/>
          <p:nvPr/>
        </p:nvSpPr>
        <p:spPr>
          <a:xfrm>
            <a:off x="5724128" y="2636912"/>
            <a:ext cx="1656259" cy="1527001"/>
          </a:xfrm>
          <a:prstGeom prst="flowChartConnector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09715385-671D-4560-8240-A32A78AB441A}"/>
              </a:ext>
            </a:extLst>
          </p:cNvPr>
          <p:cNvSpPr/>
          <p:nvPr/>
        </p:nvSpPr>
        <p:spPr>
          <a:xfrm>
            <a:off x="5868069" y="3182316"/>
            <a:ext cx="1405769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pt-BR" sz="2400" b="1" spc="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PAPÉIS</a:t>
            </a:r>
          </a:p>
        </p:txBody>
      </p:sp>
    </p:spTree>
    <p:extLst>
      <p:ext uri="{BB962C8B-B14F-4D97-AF65-F5344CB8AC3E}">
        <p14:creationId xmlns:p14="http://schemas.microsoft.com/office/powerpoint/2010/main" val="2417867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 caminho da UTOPIA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86A6667-567B-44AC-B0B3-567D6521D275}"/>
              </a:ext>
            </a:extLst>
          </p:cNvPr>
          <p:cNvSpPr txBox="1">
            <a:spLocks/>
          </p:cNvSpPr>
          <p:nvPr/>
        </p:nvSpPr>
        <p:spPr>
          <a:xfrm>
            <a:off x="35496" y="1268760"/>
            <a:ext cx="6264696" cy="41764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solidFill>
                  <a:schemeClr val="tx1"/>
                </a:solidFill>
              </a:rPr>
              <a:t>“</a:t>
            </a:r>
            <a:r>
              <a:rPr lang="pt-BR" sz="2200" b="1" i="1" dirty="0">
                <a:solidFill>
                  <a:schemeClr val="tx1"/>
                </a:solidFill>
              </a:rPr>
              <a:t>A utopia está lá no horizonte. </a:t>
            </a:r>
          </a:p>
          <a:p>
            <a:r>
              <a:rPr lang="pt-BR" sz="2200" b="1" i="1" dirty="0">
                <a:solidFill>
                  <a:schemeClr val="tx1"/>
                </a:solidFill>
              </a:rPr>
              <a:t>Me aproximo dois passos, ela se afasta dois passos. </a:t>
            </a:r>
          </a:p>
          <a:p>
            <a:r>
              <a:rPr lang="pt-BR" sz="2200" b="1" i="1" dirty="0">
                <a:solidFill>
                  <a:schemeClr val="tx1"/>
                </a:solidFill>
              </a:rPr>
              <a:t>Caminho dez passos e o horizonte corre dez passos. </a:t>
            </a:r>
          </a:p>
          <a:p>
            <a:r>
              <a:rPr lang="pt-BR" sz="2200" b="1" i="1" dirty="0">
                <a:solidFill>
                  <a:schemeClr val="tx1"/>
                </a:solidFill>
              </a:rPr>
              <a:t>Por mais que eu caminhe, jamais alcançarei. </a:t>
            </a:r>
          </a:p>
          <a:p>
            <a:r>
              <a:rPr lang="pt-BR" sz="2200" b="1" i="1" dirty="0">
                <a:solidFill>
                  <a:schemeClr val="tx1"/>
                </a:solidFill>
              </a:rPr>
              <a:t>Para que serve a utopia?</a:t>
            </a:r>
          </a:p>
          <a:p>
            <a:r>
              <a:rPr lang="pt-BR" sz="2200" b="1" i="1" dirty="0">
                <a:solidFill>
                  <a:schemeClr val="tx1"/>
                </a:solidFill>
              </a:rPr>
              <a:t> Serve para isso: </a:t>
            </a:r>
            <a:r>
              <a:rPr lang="pt-BR" sz="2200" b="1" i="1" dirty="0">
                <a:solidFill>
                  <a:srgbClr val="C00000"/>
                </a:solidFill>
              </a:rPr>
              <a:t>para que eu não deixe de caminhar</a:t>
            </a:r>
            <a:r>
              <a:rPr lang="pt-BR" sz="2200" b="1" i="1" dirty="0">
                <a:solidFill>
                  <a:schemeClr val="tx1"/>
                </a:solidFill>
              </a:rPr>
              <a:t>”</a:t>
            </a:r>
            <a:r>
              <a:rPr lang="pt-BR" sz="2200" dirty="0">
                <a:solidFill>
                  <a:schemeClr val="tx1"/>
                </a:solidFill>
              </a:rPr>
              <a:t>.</a:t>
            </a:r>
          </a:p>
          <a:p>
            <a:endParaRPr lang="pt-BR" sz="1400" dirty="0">
              <a:solidFill>
                <a:schemeClr val="tx1"/>
              </a:solidFill>
            </a:endParaRPr>
          </a:p>
          <a:p>
            <a:endParaRPr lang="pt-BR" sz="1400" i="1" dirty="0">
              <a:solidFill>
                <a:schemeClr val="tx1"/>
              </a:solidFill>
            </a:endParaRPr>
          </a:p>
          <a:p>
            <a:r>
              <a:rPr lang="pt-BR" sz="1800" i="1" dirty="0">
                <a:solidFill>
                  <a:schemeClr val="tx1"/>
                </a:solidFill>
              </a:rPr>
              <a:t>Fernando Birri</a:t>
            </a:r>
            <a:r>
              <a:rPr lang="pt-BR" sz="1800" dirty="0">
                <a:solidFill>
                  <a:schemeClr val="tx1"/>
                </a:solidFill>
              </a:rPr>
              <a:t>, citado por Eduardo Galeano em “Las palabras andantes?” de Eduardo Galeano. publicado por Siglo XXI, 1994.</a:t>
            </a:r>
          </a:p>
          <a:p>
            <a:endParaRPr lang="pt-BR" sz="2200" dirty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endParaRPr lang="pt-BR" sz="2200" b="1" u="sng" dirty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endParaRPr lang="pt-BR" sz="2200" b="1" u="sng" dirty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540CBA4-DF72-4392-87BB-C467E62C0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9"/>
            <a:ext cx="3251876" cy="210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4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29">
            <a:extLst>
              <a:ext uri="{FF2B5EF4-FFF2-40B4-BE49-F238E27FC236}">
                <a16:creationId xmlns:a16="http://schemas.microsoft.com/office/drawing/2014/main" id="{33448342-34A3-4D8D-B19B-C34F2C27B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921" y="908720"/>
            <a:ext cx="7416800" cy="8046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Processo de âmbito mundial que promove a queda de barreiras e a liberalização dos fluxos de trocas.</a:t>
            </a:r>
          </a:p>
        </p:txBody>
      </p:sp>
      <p:sp>
        <p:nvSpPr>
          <p:cNvPr id="12" name="Rectangle 1029">
            <a:extLst>
              <a:ext uri="{FF2B5EF4-FFF2-40B4-BE49-F238E27FC236}">
                <a16:creationId xmlns:a16="http://schemas.microsoft.com/office/drawing/2014/main" id="{C59F7565-E834-43DD-B17D-F33DBF0E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33" y="4410558"/>
            <a:ext cx="8713663" cy="1754746"/>
          </a:xfrm>
          <a:prstGeom prst="rect">
            <a:avLst/>
          </a:prstGeom>
          <a:solidFill>
            <a:srgbClr val="FFFF99"/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Processo que começa no século XV.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Em sua fase atual – pós 1989 - tem como impulsionador o grande avanço da tecnologia, principalmente no campo das telecomunicações.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E1667D8-224D-4A85-A70C-023D54902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46" y="1772791"/>
            <a:ext cx="35306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47854415-8D03-47E1-97BE-39F3677BD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891466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Globalização</a:t>
            </a:r>
          </a:p>
        </p:txBody>
      </p:sp>
    </p:spTree>
    <p:extLst>
      <p:ext uri="{BB962C8B-B14F-4D97-AF65-F5344CB8AC3E}">
        <p14:creationId xmlns:p14="http://schemas.microsoft.com/office/powerpoint/2010/main" val="19508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29">
            <a:extLst>
              <a:ext uri="{FF2B5EF4-FFF2-40B4-BE49-F238E27FC236}">
                <a16:creationId xmlns:a16="http://schemas.microsoft.com/office/drawing/2014/main" id="{C59F7565-E834-43DD-B17D-F33DBF0E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78" y="1902878"/>
            <a:ext cx="3874838" cy="41904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Democratização da informação.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altLang="pt-BR" sz="22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Avanços na ciência, especialmente na medicina.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altLang="pt-BR" sz="22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Universalização de conceitos: democracia, liberdade, participação.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47854415-8D03-47E1-97BE-39F3677BD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32322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Globalização e seus efeitos</a:t>
            </a:r>
          </a:p>
        </p:txBody>
      </p:sp>
      <p:sp>
        <p:nvSpPr>
          <p:cNvPr id="15" name="Rectangle 1029">
            <a:extLst>
              <a:ext uri="{FF2B5EF4-FFF2-40B4-BE49-F238E27FC236}">
                <a16:creationId xmlns:a16="http://schemas.microsoft.com/office/drawing/2014/main" id="{75FD2A1C-90D1-41FB-ABB0-5C8845616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3626" y="1962286"/>
            <a:ext cx="4090862" cy="41904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Fragmentação do conhecimento.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altLang="pt-BR" sz="22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Novas doenças, causadas pelo modo de vida.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pt-BR" altLang="pt-BR" sz="22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n-lt"/>
              </a:rPr>
              <a:t>Sistema econômico predador, insustentável,  gerador de desigualdade e que valoriza o descartável.</a:t>
            </a:r>
          </a:p>
        </p:txBody>
      </p:sp>
      <p:sp>
        <p:nvSpPr>
          <p:cNvPr id="2" name="Seta: para Cima 1">
            <a:extLst>
              <a:ext uri="{FF2B5EF4-FFF2-40B4-BE49-F238E27FC236}">
                <a16:creationId xmlns:a16="http://schemas.microsoft.com/office/drawing/2014/main" id="{84B9C712-EB32-4D82-A8A4-C1577D3C3FE4}"/>
              </a:ext>
            </a:extLst>
          </p:cNvPr>
          <p:cNvSpPr/>
          <p:nvPr/>
        </p:nvSpPr>
        <p:spPr>
          <a:xfrm>
            <a:off x="2575200" y="83671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09CA65F2-1573-454D-9418-15A5A3F752D8}"/>
              </a:ext>
            </a:extLst>
          </p:cNvPr>
          <p:cNvSpPr/>
          <p:nvPr/>
        </p:nvSpPr>
        <p:spPr>
          <a:xfrm>
            <a:off x="6463632" y="8664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0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645776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O mundo pode mudar</a:t>
            </a:r>
          </a:p>
        </p:txBody>
      </p:sp>
      <p:pic>
        <p:nvPicPr>
          <p:cNvPr id="1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"/>
          <p:cNvSpPr>
            <a:spLocks noChangeArrowheads="1"/>
          </p:cNvSpPr>
          <p:nvPr/>
        </p:nvSpPr>
        <p:spPr bwMode="auto">
          <a:xfrm>
            <a:off x="1020416" y="764704"/>
            <a:ext cx="7800055" cy="22642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“Notam-se às vezes atitudes fatalistas a respeito da globalização, como se as dinâmicas em ato fossem produzidas por forças impessoais anônimas e por estruturas independentes da vontade humana”.</a:t>
            </a:r>
          </a:p>
        </p:txBody>
      </p:sp>
      <p:sp>
        <p:nvSpPr>
          <p:cNvPr id="12" name="Subtítulo 2"/>
          <p:cNvSpPr>
            <a:spLocks noGrp="1"/>
          </p:cNvSpPr>
          <p:nvPr>
            <p:ph type="subTitle" idx="1"/>
          </p:nvPr>
        </p:nvSpPr>
        <p:spPr>
          <a:xfrm>
            <a:off x="1043608" y="3212976"/>
            <a:ext cx="7632849" cy="504056"/>
          </a:xfrm>
        </p:spPr>
        <p:txBody>
          <a:bodyPr>
            <a:noAutofit/>
          </a:bodyPr>
          <a:lstStyle/>
          <a:p>
            <a:pPr algn="r"/>
            <a:r>
              <a:rPr lang="pt-BR" sz="2000" i="1" dirty="0">
                <a:solidFill>
                  <a:schemeClr val="tx1"/>
                </a:solidFill>
              </a:rPr>
              <a:t>Papa Bento XVI, “Caritas in Veritate”, nº 42.</a:t>
            </a:r>
          </a:p>
        </p:txBody>
      </p:sp>
      <p:sp>
        <p:nvSpPr>
          <p:cNvPr id="9" name="Retângulo 1">
            <a:extLst>
              <a:ext uri="{FF2B5EF4-FFF2-40B4-BE49-F238E27FC236}">
                <a16:creationId xmlns:a16="http://schemas.microsoft.com/office/drawing/2014/main" id="{F8826462-9062-4D06-9AB9-255F459E8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3717032"/>
            <a:ext cx="7800055" cy="22510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“Isto significa que é tarefa nossa levar a cabo às mudanças. A gente não se desobriga só porque percebe o quanto a tarefa é difícil. Ao contrário, ver a dificuldade da tarefa é o começo de nosso trabalho, não o fim”.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9F723640-E08C-4601-B4B3-5E96B704BFFB}"/>
              </a:ext>
            </a:extLst>
          </p:cNvPr>
          <p:cNvSpPr txBox="1">
            <a:spLocks/>
          </p:cNvSpPr>
          <p:nvPr/>
        </p:nvSpPr>
        <p:spPr>
          <a:xfrm>
            <a:off x="1196008" y="6093296"/>
            <a:ext cx="7632849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i="1" dirty="0">
                <a:solidFill>
                  <a:schemeClr val="tx1"/>
                </a:solidFill>
              </a:rPr>
              <a:t>Zygmunt Bauman, “Babel”, p. 60.</a:t>
            </a:r>
          </a:p>
        </p:txBody>
      </p:sp>
    </p:spTree>
    <p:extLst>
      <p:ext uri="{BB962C8B-B14F-4D97-AF65-F5344CB8AC3E}">
        <p14:creationId xmlns:p14="http://schemas.microsoft.com/office/powerpoint/2010/main" val="37862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build="p"/>
      <p:bldP spid="9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asil: La Iglesia dice “si” al Pacto Educativo Global sugerido ...">
            <a:extLst>
              <a:ext uri="{FF2B5EF4-FFF2-40B4-BE49-F238E27FC236}">
                <a16:creationId xmlns:a16="http://schemas.microsoft.com/office/drawing/2014/main" id="{64562135-F59C-48E9-964A-930AF8CF6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r="5235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pt-BR" sz="3100" b="1" dirty="0">
                <a:solidFill>
                  <a:schemeClr val="tx2"/>
                </a:solidFill>
              </a:rPr>
              <a:t>Por que a </a:t>
            </a:r>
            <a:r>
              <a:rPr lang="en-US" altLang="pt-BR" sz="3100" b="1" dirty="0" err="1">
                <a:solidFill>
                  <a:schemeClr val="tx2"/>
                </a:solidFill>
              </a:rPr>
              <a:t>Educação</a:t>
            </a:r>
            <a:r>
              <a:rPr lang="en-US" altLang="pt-BR" sz="3100" b="1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971600" y="116632"/>
            <a:ext cx="7861800" cy="684075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Educação: Bem Comum e Direito Universal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827584" y="2924944"/>
            <a:ext cx="8136904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base">
              <a:buBlip>
                <a:blip r:embed="rId2"/>
              </a:buBlip>
            </a:pPr>
            <a:r>
              <a:rPr lang="pt-BR" sz="2200" dirty="0">
                <a:solidFill>
                  <a:schemeClr val="tx1"/>
                </a:solidFill>
              </a:rPr>
              <a:t>Acesso aos recursos existentes no planeta.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200" dirty="0">
                <a:solidFill>
                  <a:schemeClr val="tx1"/>
                </a:solidFill>
              </a:rPr>
              <a:t>Acesso aos benefícios gerados pela evolução do conhecimento e da técnica.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200" dirty="0">
                <a:solidFill>
                  <a:schemeClr val="tx1"/>
                </a:solidFill>
              </a:rPr>
              <a:t>Acesso aos bens culturais.</a:t>
            </a:r>
          </a:p>
          <a:p>
            <a:pPr marL="285750" indent="-285750" algn="l" fontAlgn="base">
              <a:buBlip>
                <a:blip r:embed="rId2"/>
              </a:buBlip>
            </a:pPr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200" dirty="0">
                <a:solidFill>
                  <a:schemeClr val="tx1"/>
                </a:solidFill>
              </a:rPr>
              <a:t>Acesso à participação política.</a:t>
            </a:r>
          </a:p>
          <a:p>
            <a:pPr algn="l" fontAlgn="base"/>
            <a:endParaRPr lang="pt-BR" sz="1400" dirty="0">
              <a:solidFill>
                <a:schemeClr val="tx1"/>
              </a:solidFill>
            </a:endParaRPr>
          </a:p>
          <a:p>
            <a:pPr marL="285750" indent="-285750" algn="l" fontAlgn="base">
              <a:buBlip>
                <a:blip r:embed="rId2"/>
              </a:buBlip>
            </a:pPr>
            <a:r>
              <a:rPr lang="pt-BR" sz="2200" b="1" i="1" dirty="0">
                <a:solidFill>
                  <a:srgbClr val="C00000"/>
                </a:solidFill>
              </a:rPr>
              <a:t>Acesso à educação</a:t>
            </a:r>
            <a:r>
              <a:rPr lang="pt-BR" sz="2200" dirty="0">
                <a:solidFill>
                  <a:schemeClr val="tx1"/>
                </a:solidFill>
              </a:rPr>
              <a:t>. </a:t>
            </a:r>
          </a:p>
          <a:p>
            <a:pPr algn="l" fontAlgn="base"/>
            <a:endParaRPr lang="pt-BR" sz="2200" dirty="0">
              <a:solidFill>
                <a:schemeClr val="tx1"/>
              </a:solidFill>
            </a:endParaRPr>
          </a:p>
          <a:p>
            <a:pPr algn="l" fontAlgn="base"/>
            <a:endParaRPr lang="pt-BR" sz="2200" dirty="0">
              <a:solidFill>
                <a:schemeClr val="tx1"/>
              </a:solidFill>
            </a:endParaRPr>
          </a:p>
          <a:p>
            <a:pPr algn="l" fontAlgn="base"/>
            <a:endParaRPr lang="pt-BR" sz="2200" dirty="0">
              <a:solidFill>
                <a:schemeClr val="tx1"/>
              </a:solidFill>
            </a:endParaRPr>
          </a:p>
          <a:p>
            <a:pPr algn="l" fontAlgn="base"/>
            <a:endParaRPr lang="pt-BR" sz="2200" dirty="0">
              <a:solidFill>
                <a:schemeClr val="tx1"/>
              </a:solidFill>
            </a:endParaRPr>
          </a:p>
        </p:txBody>
      </p:sp>
      <p:pic>
        <p:nvPicPr>
          <p:cNvPr id="14" name="Picture 2" descr="Imagem relacio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1">
            <a:extLst>
              <a:ext uri="{FF2B5EF4-FFF2-40B4-BE49-F238E27FC236}">
                <a16:creationId xmlns:a16="http://schemas.microsoft.com/office/drawing/2014/main" id="{8D4A00B2-9887-49EC-8FB3-05A68B503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052736"/>
            <a:ext cx="9109075" cy="168661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67000"/>
                </a:schemeClr>
              </a:gs>
              <a:gs pos="0">
                <a:schemeClr val="accent1">
                  <a:tint val="37000"/>
                  <a:satMod val="300000"/>
                  <a:alpha val="65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“</a:t>
            </a:r>
            <a:r>
              <a:rPr lang="pt-BR" altLang="pt-BR" sz="2400" b="1" i="1" dirty="0">
                <a:latin typeface="+mn-lt"/>
              </a:rPr>
              <a:t>Bem Comum é o conjunto das </a:t>
            </a:r>
            <a:r>
              <a:rPr lang="pt-BR" altLang="pt-BR" sz="2400" b="1" i="1" dirty="0">
                <a:solidFill>
                  <a:srgbClr val="C00000"/>
                </a:solidFill>
                <a:latin typeface="+mn-lt"/>
              </a:rPr>
              <a:t>condições da vida social</a:t>
            </a:r>
            <a:r>
              <a:rPr lang="pt-BR" altLang="pt-BR" sz="2400" b="1" i="1" dirty="0">
                <a:latin typeface="+mn-lt"/>
              </a:rPr>
              <a:t> que permitem  tanto aos </a:t>
            </a:r>
            <a:r>
              <a:rPr lang="pt-BR" altLang="pt-BR" sz="2400" b="1" i="1" dirty="0">
                <a:solidFill>
                  <a:srgbClr val="C00000"/>
                </a:solidFill>
                <a:latin typeface="+mn-lt"/>
              </a:rPr>
              <a:t>grupos</a:t>
            </a:r>
            <a:r>
              <a:rPr lang="pt-BR" altLang="pt-BR" sz="2400" b="1" i="1" dirty="0">
                <a:latin typeface="+mn-lt"/>
              </a:rPr>
              <a:t> como a cada </a:t>
            </a:r>
            <a:r>
              <a:rPr lang="pt-BR" altLang="pt-BR" sz="2400" b="1" i="1" dirty="0">
                <a:solidFill>
                  <a:srgbClr val="C00000"/>
                </a:solidFill>
                <a:latin typeface="+mn-lt"/>
              </a:rPr>
              <a:t>um de seus membros, </a:t>
            </a:r>
            <a:r>
              <a:rPr lang="pt-BR" altLang="pt-BR" sz="2400" b="1" i="1" dirty="0">
                <a:latin typeface="+mn-lt"/>
              </a:rPr>
              <a:t>atingir mais plena e facilmente a </a:t>
            </a:r>
            <a:r>
              <a:rPr lang="pt-BR" altLang="pt-BR" sz="2400" b="1" i="1" dirty="0">
                <a:solidFill>
                  <a:srgbClr val="C00000"/>
                </a:solidFill>
                <a:latin typeface="+mn-lt"/>
              </a:rPr>
              <a:t>própria perfeição</a:t>
            </a:r>
            <a:r>
              <a:rPr lang="pt-BR" altLang="pt-BR" sz="2400" b="1" i="1" dirty="0">
                <a:latin typeface="+mn-lt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6735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827584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64096" cy="891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1043608" y="5805264"/>
            <a:ext cx="7632849" cy="792460"/>
          </a:xfrm>
        </p:spPr>
        <p:txBody>
          <a:bodyPr>
            <a:noAutofit/>
          </a:bodyPr>
          <a:lstStyle/>
          <a:p>
            <a:pPr algn="r"/>
            <a:r>
              <a:rPr lang="pt-BR" sz="1800" i="1" dirty="0">
                <a:solidFill>
                  <a:schemeClr val="tx1"/>
                </a:solidFill>
              </a:rPr>
              <a:t>Documento “A Igreja do Brasil, com o Papa Francisco no Pacto Educativo Global – Orientações Gerais” – CNBB, ANEC, CRB (2019).</a:t>
            </a: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id="{2A32D7DF-0271-4599-864B-BB646503B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780928"/>
            <a:ext cx="8245424" cy="2805063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“O Pacto Educativo proposto pelo Papa Francisco, insere-se na compreensão de um mundo fraterno no qual a </a:t>
            </a:r>
            <a:r>
              <a:rPr lang="pt-BR" altLang="pt-BR" sz="2400" b="1" i="1" dirty="0">
                <a:solidFill>
                  <a:srgbClr val="C00000"/>
                </a:solidFill>
                <a:latin typeface="Calibri" panose="020F0502020204030204" pitchFamily="34" charset="0"/>
              </a:rPr>
              <a:t>educação é o meio pelo qual se pode criar a verdadeira fraternidade.</a:t>
            </a:r>
            <a:r>
              <a:rPr lang="pt-BR" altLang="pt-BR" sz="2400" b="1" i="1" dirty="0">
                <a:latin typeface="Calibri" panose="020F0502020204030204" pitchFamily="34" charset="0"/>
              </a:rPr>
              <a:t> O grande desafio é educar em uma perspectiva do encontro, do diálogo entre culturas, religiões e gerações”.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ED5971F-E261-425F-A382-C89F9CD7E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-27384"/>
            <a:ext cx="7213728" cy="684075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Para quê um Pacto?</a:t>
            </a:r>
          </a:p>
        </p:txBody>
      </p:sp>
      <p:sp>
        <p:nvSpPr>
          <p:cNvPr id="11" name="Retângulo 1">
            <a:extLst>
              <a:ext uri="{FF2B5EF4-FFF2-40B4-BE49-F238E27FC236}">
                <a16:creationId xmlns:a16="http://schemas.microsoft.com/office/drawing/2014/main" id="{0F7D11D6-38C9-48BE-8E44-E8CE48AF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795828"/>
            <a:ext cx="7848872" cy="169706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pt-BR" altLang="pt-BR" sz="2400" b="1" i="1" dirty="0">
                <a:latin typeface="Calibri" panose="020F0502020204030204" pitchFamily="34" charset="0"/>
              </a:rPr>
              <a:t>“Ao propor a celebração de um Pacto, o Papa reconhece a necessidade de unir esforços para formar pessoas maduras e com responsabilidade na construção do bem comum. </a:t>
            </a:r>
          </a:p>
        </p:txBody>
      </p:sp>
    </p:spTree>
    <p:extLst>
      <p:ext uri="{BB962C8B-B14F-4D97-AF65-F5344CB8AC3E}">
        <p14:creationId xmlns:p14="http://schemas.microsoft.com/office/powerpoint/2010/main" val="343092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2046</Words>
  <Application>Microsoft Office PowerPoint</Application>
  <PresentationFormat>Apresentação na tela (4:3)</PresentationFormat>
  <Paragraphs>184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Berlin Sans FB Demi</vt:lpstr>
      <vt:lpstr>Calibri</vt:lpstr>
      <vt:lpstr>Symbol</vt:lpstr>
      <vt:lpstr>Wingdings</vt:lpstr>
      <vt:lpstr>Tema do Office</vt:lpstr>
      <vt:lpstr>Apresentação do PowerPoint</vt:lpstr>
      <vt:lpstr>Uma época de transição</vt:lpstr>
      <vt:lpstr>Papa Francisco: um líder sintonizado com nossa época</vt:lpstr>
      <vt:lpstr>Globalização</vt:lpstr>
      <vt:lpstr>Globalização e seus efeitos</vt:lpstr>
      <vt:lpstr>O mundo pode mudar</vt:lpstr>
      <vt:lpstr>Apresentação do PowerPoint</vt:lpstr>
      <vt:lpstr>Educação: Bem Comum e Direito Universal</vt:lpstr>
      <vt:lpstr>Para quê um Pacto?</vt:lpstr>
      <vt:lpstr>Referências</vt:lpstr>
      <vt:lpstr>Ponto de Partida</vt:lpstr>
      <vt:lpstr>A imagem marcante</vt:lpstr>
      <vt:lpstr>“Aldeia Educativa”</vt:lpstr>
      <vt:lpstr>A Família</vt:lpstr>
      <vt:lpstr>A Família</vt:lpstr>
      <vt:lpstr>A Escola</vt:lpstr>
      <vt:lpstr>Apresentação do PowerPoint</vt:lpstr>
      <vt:lpstr>A Sociedade Civil (SC)</vt:lpstr>
      <vt:lpstr>Apresentação do PowerPoint</vt:lpstr>
      <vt:lpstr>Apresentação do PowerPoint</vt:lpstr>
      <vt:lpstr> O Ser Humano é uma PESSOA HUMANA</vt:lpstr>
      <vt:lpstr>1ª Coragem: a pessoa no centro de tudo </vt:lpstr>
      <vt:lpstr>Apresentação do PowerPoint</vt:lpstr>
      <vt:lpstr>2ª coragem: serviço Comunitário</vt:lpstr>
      <vt:lpstr>Apresentação do PowerPoint</vt:lpstr>
      <vt:lpstr>3ª Coragem: valorizar a Diversidade</vt:lpstr>
      <vt:lpstr>Apresentação do PowerPoint</vt:lpstr>
      <vt:lpstr>Economia Solidária</vt:lpstr>
      <vt:lpstr>Apresentação do PowerPoint</vt:lpstr>
      <vt:lpstr>Educação Ecológica</vt:lpstr>
      <vt:lpstr>Comunidade como campo de ação</vt:lpstr>
      <vt:lpstr>Espaços de Liberdade</vt:lpstr>
      <vt:lpstr>Espaços pessoais de Liberdade</vt:lpstr>
      <vt:lpstr>A caminho da UTOPIA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Alfredo Santos</dc:creator>
  <cp:lastModifiedBy>Alfredo Santos</cp:lastModifiedBy>
  <cp:revision>1</cp:revision>
  <dcterms:created xsi:type="dcterms:W3CDTF">2020-05-16T22:54:47Z</dcterms:created>
  <dcterms:modified xsi:type="dcterms:W3CDTF">2020-05-16T23:01:36Z</dcterms:modified>
</cp:coreProperties>
</file>